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18"/>
  </p:notesMasterIdLst>
  <p:sldIdLst>
    <p:sldId id="256" r:id="rId2"/>
    <p:sldId id="257" r:id="rId3"/>
    <p:sldId id="258" r:id="rId4"/>
    <p:sldId id="260" r:id="rId5"/>
    <p:sldId id="270" r:id="rId6"/>
    <p:sldId id="271" r:id="rId7"/>
    <p:sldId id="259" r:id="rId8"/>
    <p:sldId id="265" r:id="rId9"/>
    <p:sldId id="262" r:id="rId10"/>
    <p:sldId id="264" r:id="rId11"/>
    <p:sldId id="268" r:id="rId12"/>
    <p:sldId id="263" r:id="rId13"/>
    <p:sldId id="266" r:id="rId14"/>
    <p:sldId id="267" r:id="rId15"/>
    <p:sldId id="272"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nie Davidson (student)" initials="MD(" lastIdx="1" clrIdx="0">
    <p:extLst>
      <p:ext uri="{19B8F6BF-5375-455C-9EA6-DF929625EA0E}">
        <p15:presenceInfo xmlns:p15="http://schemas.microsoft.com/office/powerpoint/2012/main" userId="S::2127486d@student.gla.ac.uk::425dcfb9-24b6-4411-a26f-33e2570df0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539"/>
    <a:srgbClr val="E08131"/>
    <a:srgbClr val="89B466"/>
    <a:srgbClr val="8DC5D3"/>
    <a:srgbClr val="6BB63A"/>
    <a:srgbClr val="00E5FF"/>
    <a:srgbClr val="ABF4FD"/>
    <a:srgbClr val="98CC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p:restoredTop sz="75632"/>
  </p:normalViewPr>
  <p:slideViewPr>
    <p:cSldViewPr snapToGrid="0" snapToObjects="1">
      <p:cViewPr varScale="1">
        <p:scale>
          <a:sx n="97" d="100"/>
          <a:sy n="97" d="100"/>
        </p:scale>
        <p:origin x="19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9FA989-44BA-1945-A92E-A1CDC3EB1814}" type="doc">
      <dgm:prSet loTypeId="urn:microsoft.com/office/officeart/2005/8/layout/radial5" loCatId="" qsTypeId="urn:microsoft.com/office/officeart/2005/8/quickstyle/simple1" qsCatId="simple" csTypeId="urn:microsoft.com/office/officeart/2005/8/colors/colorful4" csCatId="colorful" phldr="1"/>
      <dgm:spPr/>
      <dgm:t>
        <a:bodyPr/>
        <a:lstStyle/>
        <a:p>
          <a:endParaRPr lang="en-GB"/>
        </a:p>
      </dgm:t>
    </dgm:pt>
    <dgm:pt modelId="{0E42011C-A6ED-A74F-A3F7-F54AC8197547}">
      <dgm:prSet phldrT="[Text]"/>
      <dgm:spPr/>
      <dgm:t>
        <a:bodyPr/>
        <a:lstStyle/>
        <a:p>
          <a:r>
            <a:rPr lang="en-GB" b="1" dirty="0"/>
            <a:t>eDNA</a:t>
          </a:r>
        </a:p>
      </dgm:t>
    </dgm:pt>
    <dgm:pt modelId="{1C54EB2C-70FC-6A41-82F7-DF27AEDAE522}" type="parTrans" cxnId="{8FE78D40-5616-3F43-8CA3-D7FF1C8965B9}">
      <dgm:prSet/>
      <dgm:spPr/>
      <dgm:t>
        <a:bodyPr/>
        <a:lstStyle/>
        <a:p>
          <a:endParaRPr lang="en-GB"/>
        </a:p>
      </dgm:t>
    </dgm:pt>
    <dgm:pt modelId="{79E5C9F6-0FB0-E245-AAE8-9ED46A50F8E6}" type="sibTrans" cxnId="{8FE78D40-5616-3F43-8CA3-D7FF1C8965B9}">
      <dgm:prSet/>
      <dgm:spPr/>
      <dgm:t>
        <a:bodyPr/>
        <a:lstStyle/>
        <a:p>
          <a:endParaRPr lang="en-GB"/>
        </a:p>
      </dgm:t>
    </dgm:pt>
    <dgm:pt modelId="{64367EB9-1DAF-1F46-9E97-6C4524D294F4}">
      <dgm:prSet phldrT="[Text]"/>
      <dgm:spPr/>
      <dgm:t>
        <a:bodyPr anchor="ctr"/>
        <a:lstStyle/>
        <a:p>
          <a:r>
            <a:rPr lang="en-GB" b="1" dirty="0"/>
            <a:t>Reduced cost</a:t>
          </a:r>
        </a:p>
      </dgm:t>
    </dgm:pt>
    <dgm:pt modelId="{9E3A80DA-7DA8-5B46-84BD-FCD3CC02E70B}" type="parTrans" cxnId="{8710F20F-7DE2-D348-8BD3-093ADA7D7C67}">
      <dgm:prSet/>
      <dgm:spPr/>
      <dgm:t>
        <a:bodyPr/>
        <a:lstStyle/>
        <a:p>
          <a:endParaRPr lang="en-GB" dirty="0"/>
        </a:p>
      </dgm:t>
    </dgm:pt>
    <dgm:pt modelId="{E662F68E-362A-FF46-978E-466AF53ED535}" type="sibTrans" cxnId="{8710F20F-7DE2-D348-8BD3-093ADA7D7C67}">
      <dgm:prSet/>
      <dgm:spPr/>
      <dgm:t>
        <a:bodyPr/>
        <a:lstStyle/>
        <a:p>
          <a:endParaRPr lang="en-GB"/>
        </a:p>
      </dgm:t>
    </dgm:pt>
    <dgm:pt modelId="{E141CCD6-E199-5B4B-AF06-713483856929}">
      <dgm:prSet phldrT="[Text]"/>
      <dgm:spPr/>
      <dgm:t>
        <a:bodyPr anchor="ctr"/>
        <a:lstStyle/>
        <a:p>
          <a:r>
            <a:rPr lang="en-GB" b="1" dirty="0"/>
            <a:t>Reduced time</a:t>
          </a:r>
        </a:p>
      </dgm:t>
    </dgm:pt>
    <dgm:pt modelId="{BE384F42-AA4E-2048-8135-3A13AD48AD1C}" type="parTrans" cxnId="{E66F3728-BF33-3949-A4E2-86382ED2F255}">
      <dgm:prSet/>
      <dgm:spPr/>
      <dgm:t>
        <a:bodyPr/>
        <a:lstStyle/>
        <a:p>
          <a:endParaRPr lang="en-GB" dirty="0"/>
        </a:p>
      </dgm:t>
    </dgm:pt>
    <dgm:pt modelId="{D90B0C17-B8D1-B44E-94AA-75ABC3FC1C8E}" type="sibTrans" cxnId="{E66F3728-BF33-3949-A4E2-86382ED2F255}">
      <dgm:prSet/>
      <dgm:spPr/>
      <dgm:t>
        <a:bodyPr/>
        <a:lstStyle/>
        <a:p>
          <a:endParaRPr lang="en-GB"/>
        </a:p>
      </dgm:t>
    </dgm:pt>
    <dgm:pt modelId="{E57B1215-9377-0A4D-9252-FD4EEB564638}">
      <dgm:prSet phldrT="[Text]"/>
      <dgm:spPr/>
      <dgm:t>
        <a:bodyPr/>
        <a:lstStyle/>
        <a:p>
          <a:r>
            <a:rPr lang="en-GB" b="1" dirty="0"/>
            <a:t>More accurate</a:t>
          </a:r>
        </a:p>
      </dgm:t>
    </dgm:pt>
    <dgm:pt modelId="{227B9E2C-F2C7-8C49-AD49-0190F43CA2BC}" type="parTrans" cxnId="{1B5FB77A-0BB2-8A4B-BA37-2D141CE56474}">
      <dgm:prSet/>
      <dgm:spPr/>
      <dgm:t>
        <a:bodyPr/>
        <a:lstStyle/>
        <a:p>
          <a:endParaRPr lang="en-GB" dirty="0"/>
        </a:p>
      </dgm:t>
    </dgm:pt>
    <dgm:pt modelId="{72854393-71C8-4C47-A747-25B48F68BBB8}" type="sibTrans" cxnId="{1B5FB77A-0BB2-8A4B-BA37-2D141CE56474}">
      <dgm:prSet/>
      <dgm:spPr/>
      <dgm:t>
        <a:bodyPr/>
        <a:lstStyle/>
        <a:p>
          <a:endParaRPr lang="en-GB"/>
        </a:p>
      </dgm:t>
    </dgm:pt>
    <dgm:pt modelId="{07BAD38B-B8D7-494A-906B-2607AD5836AB}">
      <dgm:prSet phldrT="[Text]"/>
      <dgm:spPr/>
      <dgm:t>
        <a:bodyPr/>
        <a:lstStyle/>
        <a:p>
          <a:r>
            <a:rPr lang="en-GB" b="1" dirty="0"/>
            <a:t>Non-invasive/no disturbance </a:t>
          </a:r>
        </a:p>
      </dgm:t>
    </dgm:pt>
    <dgm:pt modelId="{EE7711EA-0799-D048-A692-DB213813E8FE}" type="parTrans" cxnId="{AFA7B6A1-80A5-6A4C-8789-6A97DFA60E25}">
      <dgm:prSet/>
      <dgm:spPr/>
      <dgm:t>
        <a:bodyPr/>
        <a:lstStyle/>
        <a:p>
          <a:endParaRPr lang="en-GB" dirty="0"/>
        </a:p>
      </dgm:t>
    </dgm:pt>
    <dgm:pt modelId="{AAD47278-E608-B947-A992-2438DF8B2B3C}" type="sibTrans" cxnId="{AFA7B6A1-80A5-6A4C-8789-6A97DFA60E25}">
      <dgm:prSet/>
      <dgm:spPr/>
      <dgm:t>
        <a:bodyPr/>
        <a:lstStyle/>
        <a:p>
          <a:endParaRPr lang="en-GB"/>
        </a:p>
      </dgm:t>
    </dgm:pt>
    <dgm:pt modelId="{F7EF2050-B45D-B647-9EAE-2D05A40E76A7}">
      <dgm:prSet/>
      <dgm:spPr/>
      <dgm:t>
        <a:bodyPr/>
        <a:lstStyle/>
        <a:p>
          <a:r>
            <a:rPr lang="en-GB" b="1" dirty="0"/>
            <a:t>Identify species that look similar </a:t>
          </a:r>
        </a:p>
      </dgm:t>
    </dgm:pt>
    <dgm:pt modelId="{C6240107-5862-D14C-8698-1284D62BB9ED}" type="parTrans" cxnId="{EE14270B-3E08-FC48-BC1B-53EFD1B3E689}">
      <dgm:prSet/>
      <dgm:spPr/>
      <dgm:t>
        <a:bodyPr/>
        <a:lstStyle/>
        <a:p>
          <a:endParaRPr lang="en-GB" dirty="0"/>
        </a:p>
      </dgm:t>
    </dgm:pt>
    <dgm:pt modelId="{3595B43F-A154-774C-8CB2-C41B7BEEEEA7}" type="sibTrans" cxnId="{EE14270B-3E08-FC48-BC1B-53EFD1B3E689}">
      <dgm:prSet/>
      <dgm:spPr/>
      <dgm:t>
        <a:bodyPr/>
        <a:lstStyle/>
        <a:p>
          <a:endParaRPr lang="en-GB"/>
        </a:p>
      </dgm:t>
    </dgm:pt>
    <dgm:pt modelId="{94202ADE-F1F7-C647-81C0-37094943A344}">
      <dgm:prSet/>
      <dgm:spPr/>
      <dgm:t>
        <a:bodyPr/>
        <a:lstStyle/>
        <a:p>
          <a:r>
            <a:rPr lang="en-GB" b="1" dirty="0"/>
            <a:t>Identify species that are hidden</a:t>
          </a:r>
        </a:p>
      </dgm:t>
    </dgm:pt>
    <dgm:pt modelId="{E912C89B-0D3A-F342-A098-2B3F64102FB9}" type="parTrans" cxnId="{261EB686-08AC-204A-A476-CF07ED2CB7FF}">
      <dgm:prSet/>
      <dgm:spPr/>
      <dgm:t>
        <a:bodyPr/>
        <a:lstStyle/>
        <a:p>
          <a:endParaRPr lang="en-GB" dirty="0"/>
        </a:p>
      </dgm:t>
    </dgm:pt>
    <dgm:pt modelId="{80FF0C60-0E42-674C-8C33-99321FC0E48A}" type="sibTrans" cxnId="{261EB686-08AC-204A-A476-CF07ED2CB7FF}">
      <dgm:prSet/>
      <dgm:spPr/>
      <dgm:t>
        <a:bodyPr/>
        <a:lstStyle/>
        <a:p>
          <a:endParaRPr lang="en-GB"/>
        </a:p>
      </dgm:t>
    </dgm:pt>
    <dgm:pt modelId="{EBEA4C62-0A7B-0846-B30E-4F60DF95FA9B}" type="pres">
      <dgm:prSet presAssocID="{4B9FA989-44BA-1945-A92E-A1CDC3EB1814}" presName="Name0" presStyleCnt="0">
        <dgm:presLayoutVars>
          <dgm:chMax val="1"/>
          <dgm:dir/>
          <dgm:animLvl val="ctr"/>
          <dgm:resizeHandles val="exact"/>
        </dgm:presLayoutVars>
      </dgm:prSet>
      <dgm:spPr/>
    </dgm:pt>
    <dgm:pt modelId="{5B5054AA-1459-4444-9F5F-2EA3AA4C45EC}" type="pres">
      <dgm:prSet presAssocID="{0E42011C-A6ED-A74F-A3F7-F54AC8197547}" presName="centerShape" presStyleLbl="node0" presStyleIdx="0" presStyleCnt="1"/>
      <dgm:spPr>
        <a:prstGeom prst="ellipse">
          <a:avLst/>
        </a:prstGeom>
      </dgm:spPr>
    </dgm:pt>
    <dgm:pt modelId="{32BC24F1-A405-A649-AF25-FF4C9CD764F8}" type="pres">
      <dgm:prSet presAssocID="{9E3A80DA-7DA8-5B46-84BD-FCD3CC02E70B}" presName="parTrans" presStyleLbl="sibTrans2D1" presStyleIdx="0" presStyleCnt="6"/>
      <dgm:spPr/>
    </dgm:pt>
    <dgm:pt modelId="{21FF7EDD-CAFF-CE42-A188-5CAC76D9FC75}" type="pres">
      <dgm:prSet presAssocID="{9E3A80DA-7DA8-5B46-84BD-FCD3CC02E70B}" presName="connectorText" presStyleLbl="sibTrans2D1" presStyleIdx="0" presStyleCnt="6"/>
      <dgm:spPr/>
    </dgm:pt>
    <dgm:pt modelId="{9DFF9A06-BA2A-A344-97D3-4134256E6062}" type="pres">
      <dgm:prSet presAssocID="{64367EB9-1DAF-1F46-9E97-6C4524D294F4}" presName="node" presStyleLbl="node1" presStyleIdx="0" presStyleCnt="6" custScaleX="112263">
        <dgm:presLayoutVars>
          <dgm:bulletEnabled val="1"/>
        </dgm:presLayoutVars>
      </dgm:prSet>
      <dgm:spPr>
        <a:prstGeom prst="hexagon">
          <a:avLst/>
        </a:prstGeom>
      </dgm:spPr>
    </dgm:pt>
    <dgm:pt modelId="{B4498512-09AE-244E-839B-6083C8EF6949}" type="pres">
      <dgm:prSet presAssocID="{BE384F42-AA4E-2048-8135-3A13AD48AD1C}" presName="parTrans" presStyleLbl="sibTrans2D1" presStyleIdx="1" presStyleCnt="6"/>
      <dgm:spPr/>
    </dgm:pt>
    <dgm:pt modelId="{ACE99B33-6A85-184E-8B00-C2019EC15C1B}" type="pres">
      <dgm:prSet presAssocID="{BE384F42-AA4E-2048-8135-3A13AD48AD1C}" presName="connectorText" presStyleLbl="sibTrans2D1" presStyleIdx="1" presStyleCnt="6"/>
      <dgm:spPr/>
    </dgm:pt>
    <dgm:pt modelId="{0C84F1EF-0D4A-B746-A869-94CBD34131A2}" type="pres">
      <dgm:prSet presAssocID="{E141CCD6-E199-5B4B-AF06-713483856929}" presName="node" presStyleLbl="node1" presStyleIdx="1" presStyleCnt="6" custScaleX="112263">
        <dgm:presLayoutVars>
          <dgm:bulletEnabled val="1"/>
        </dgm:presLayoutVars>
      </dgm:prSet>
      <dgm:spPr>
        <a:prstGeom prst="hexagon">
          <a:avLst/>
        </a:prstGeom>
      </dgm:spPr>
    </dgm:pt>
    <dgm:pt modelId="{03F574F0-C911-1145-87A7-B1B543573E9E}" type="pres">
      <dgm:prSet presAssocID="{227B9E2C-F2C7-8C49-AD49-0190F43CA2BC}" presName="parTrans" presStyleLbl="sibTrans2D1" presStyleIdx="2" presStyleCnt="6"/>
      <dgm:spPr/>
    </dgm:pt>
    <dgm:pt modelId="{D628B8A8-08AB-F843-AB07-C85C5F40648D}" type="pres">
      <dgm:prSet presAssocID="{227B9E2C-F2C7-8C49-AD49-0190F43CA2BC}" presName="connectorText" presStyleLbl="sibTrans2D1" presStyleIdx="2" presStyleCnt="6"/>
      <dgm:spPr/>
    </dgm:pt>
    <dgm:pt modelId="{C5E88EF5-5B52-4E49-BB2E-9851352D0B86}" type="pres">
      <dgm:prSet presAssocID="{E57B1215-9377-0A4D-9252-FD4EEB564638}" presName="node" presStyleLbl="node1" presStyleIdx="2" presStyleCnt="6" custScaleX="112263">
        <dgm:presLayoutVars>
          <dgm:bulletEnabled val="1"/>
        </dgm:presLayoutVars>
      </dgm:prSet>
      <dgm:spPr>
        <a:prstGeom prst="hexagon">
          <a:avLst/>
        </a:prstGeom>
      </dgm:spPr>
    </dgm:pt>
    <dgm:pt modelId="{06646F84-229D-4E42-AA80-316E66DB86A2}" type="pres">
      <dgm:prSet presAssocID="{EE7711EA-0799-D048-A692-DB213813E8FE}" presName="parTrans" presStyleLbl="sibTrans2D1" presStyleIdx="3" presStyleCnt="6"/>
      <dgm:spPr/>
    </dgm:pt>
    <dgm:pt modelId="{AEDAB03E-784D-8846-872E-1C93AA4BE729}" type="pres">
      <dgm:prSet presAssocID="{EE7711EA-0799-D048-A692-DB213813E8FE}" presName="connectorText" presStyleLbl="sibTrans2D1" presStyleIdx="3" presStyleCnt="6"/>
      <dgm:spPr/>
    </dgm:pt>
    <dgm:pt modelId="{3A6E7D28-5329-9240-B888-98309F3C66AB}" type="pres">
      <dgm:prSet presAssocID="{07BAD38B-B8D7-494A-906B-2607AD5836AB}" presName="node" presStyleLbl="node1" presStyleIdx="3" presStyleCnt="6" custScaleX="112263">
        <dgm:presLayoutVars>
          <dgm:bulletEnabled val="1"/>
        </dgm:presLayoutVars>
      </dgm:prSet>
      <dgm:spPr>
        <a:prstGeom prst="hexagon">
          <a:avLst/>
        </a:prstGeom>
      </dgm:spPr>
    </dgm:pt>
    <dgm:pt modelId="{E52CE647-F6FC-B64B-A292-20C74B73888A}" type="pres">
      <dgm:prSet presAssocID="{C6240107-5862-D14C-8698-1284D62BB9ED}" presName="parTrans" presStyleLbl="sibTrans2D1" presStyleIdx="4" presStyleCnt="6"/>
      <dgm:spPr/>
    </dgm:pt>
    <dgm:pt modelId="{7B99DD4E-24EF-8B47-A84A-2366ADFAAED7}" type="pres">
      <dgm:prSet presAssocID="{C6240107-5862-D14C-8698-1284D62BB9ED}" presName="connectorText" presStyleLbl="sibTrans2D1" presStyleIdx="4" presStyleCnt="6"/>
      <dgm:spPr/>
    </dgm:pt>
    <dgm:pt modelId="{D8962110-55F8-2040-BF4E-9F25E7D1ABB6}" type="pres">
      <dgm:prSet presAssocID="{F7EF2050-B45D-B647-9EAE-2D05A40E76A7}" presName="node" presStyleLbl="node1" presStyleIdx="4" presStyleCnt="6" custScaleX="112263">
        <dgm:presLayoutVars>
          <dgm:bulletEnabled val="1"/>
        </dgm:presLayoutVars>
      </dgm:prSet>
      <dgm:spPr>
        <a:prstGeom prst="hexagon">
          <a:avLst/>
        </a:prstGeom>
      </dgm:spPr>
    </dgm:pt>
    <dgm:pt modelId="{4E726DD4-7BA9-A940-9F79-9A271E3BD18F}" type="pres">
      <dgm:prSet presAssocID="{E912C89B-0D3A-F342-A098-2B3F64102FB9}" presName="parTrans" presStyleLbl="sibTrans2D1" presStyleIdx="5" presStyleCnt="6"/>
      <dgm:spPr/>
    </dgm:pt>
    <dgm:pt modelId="{75564CA7-DDBE-9C4D-90F2-7A8D235C8A08}" type="pres">
      <dgm:prSet presAssocID="{E912C89B-0D3A-F342-A098-2B3F64102FB9}" presName="connectorText" presStyleLbl="sibTrans2D1" presStyleIdx="5" presStyleCnt="6"/>
      <dgm:spPr/>
    </dgm:pt>
    <dgm:pt modelId="{2EE6B119-E29B-EE4D-B8ED-0E78B0A707E4}" type="pres">
      <dgm:prSet presAssocID="{94202ADE-F1F7-C647-81C0-37094943A344}" presName="node" presStyleLbl="node1" presStyleIdx="5" presStyleCnt="6" custScaleX="112263">
        <dgm:presLayoutVars>
          <dgm:bulletEnabled val="1"/>
        </dgm:presLayoutVars>
      </dgm:prSet>
      <dgm:spPr>
        <a:prstGeom prst="hexagon">
          <a:avLst/>
        </a:prstGeom>
      </dgm:spPr>
    </dgm:pt>
  </dgm:ptLst>
  <dgm:cxnLst>
    <dgm:cxn modelId="{EE14270B-3E08-FC48-BC1B-53EFD1B3E689}" srcId="{0E42011C-A6ED-A74F-A3F7-F54AC8197547}" destId="{F7EF2050-B45D-B647-9EAE-2D05A40E76A7}" srcOrd="4" destOrd="0" parTransId="{C6240107-5862-D14C-8698-1284D62BB9ED}" sibTransId="{3595B43F-A154-774C-8CB2-C41B7BEEEEA7}"/>
    <dgm:cxn modelId="{8710F20F-7DE2-D348-8BD3-093ADA7D7C67}" srcId="{0E42011C-A6ED-A74F-A3F7-F54AC8197547}" destId="{64367EB9-1DAF-1F46-9E97-6C4524D294F4}" srcOrd="0" destOrd="0" parTransId="{9E3A80DA-7DA8-5B46-84BD-FCD3CC02E70B}" sibTransId="{E662F68E-362A-FF46-978E-466AF53ED535}"/>
    <dgm:cxn modelId="{E66F3728-BF33-3949-A4E2-86382ED2F255}" srcId="{0E42011C-A6ED-A74F-A3F7-F54AC8197547}" destId="{E141CCD6-E199-5B4B-AF06-713483856929}" srcOrd="1" destOrd="0" parTransId="{BE384F42-AA4E-2048-8135-3A13AD48AD1C}" sibTransId="{D90B0C17-B8D1-B44E-94AA-75ABC3FC1C8E}"/>
    <dgm:cxn modelId="{1181A73A-509A-7B47-8868-EAE1A94355EE}" type="presOf" srcId="{227B9E2C-F2C7-8C49-AD49-0190F43CA2BC}" destId="{03F574F0-C911-1145-87A7-B1B543573E9E}" srcOrd="0" destOrd="0" presId="urn:microsoft.com/office/officeart/2005/8/layout/radial5"/>
    <dgm:cxn modelId="{9FE7CA3F-0C4A-B342-96CE-D8F11CB3FCEA}" type="presOf" srcId="{0E42011C-A6ED-A74F-A3F7-F54AC8197547}" destId="{5B5054AA-1459-4444-9F5F-2EA3AA4C45EC}" srcOrd="0" destOrd="0" presId="urn:microsoft.com/office/officeart/2005/8/layout/radial5"/>
    <dgm:cxn modelId="{8FE78D40-5616-3F43-8CA3-D7FF1C8965B9}" srcId="{4B9FA989-44BA-1945-A92E-A1CDC3EB1814}" destId="{0E42011C-A6ED-A74F-A3F7-F54AC8197547}" srcOrd="0" destOrd="0" parTransId="{1C54EB2C-70FC-6A41-82F7-DF27AEDAE522}" sibTransId="{79E5C9F6-0FB0-E245-AAE8-9ED46A50F8E6}"/>
    <dgm:cxn modelId="{C275CD4F-0F0C-0444-9191-496B284CEEA7}" type="presOf" srcId="{E912C89B-0D3A-F342-A098-2B3F64102FB9}" destId="{4E726DD4-7BA9-A940-9F79-9A271E3BD18F}" srcOrd="0" destOrd="0" presId="urn:microsoft.com/office/officeart/2005/8/layout/radial5"/>
    <dgm:cxn modelId="{AC956C54-6396-CD40-AB09-AB7AA0C4B994}" type="presOf" srcId="{BE384F42-AA4E-2048-8135-3A13AD48AD1C}" destId="{B4498512-09AE-244E-839B-6083C8EF6949}" srcOrd="0" destOrd="0" presId="urn:microsoft.com/office/officeart/2005/8/layout/radial5"/>
    <dgm:cxn modelId="{1B5FB77A-0BB2-8A4B-BA37-2D141CE56474}" srcId="{0E42011C-A6ED-A74F-A3F7-F54AC8197547}" destId="{E57B1215-9377-0A4D-9252-FD4EEB564638}" srcOrd="2" destOrd="0" parTransId="{227B9E2C-F2C7-8C49-AD49-0190F43CA2BC}" sibTransId="{72854393-71C8-4C47-A747-25B48F68BBB8}"/>
    <dgm:cxn modelId="{D47ADF7D-680F-E54B-AA23-D1569661783D}" type="presOf" srcId="{EE7711EA-0799-D048-A692-DB213813E8FE}" destId="{06646F84-229D-4E42-AA80-316E66DB86A2}" srcOrd="0" destOrd="0" presId="urn:microsoft.com/office/officeart/2005/8/layout/radial5"/>
    <dgm:cxn modelId="{E6EE707E-B875-3440-BEBF-74D483C13CDD}" type="presOf" srcId="{9E3A80DA-7DA8-5B46-84BD-FCD3CC02E70B}" destId="{21FF7EDD-CAFF-CE42-A188-5CAC76D9FC75}" srcOrd="1" destOrd="0" presId="urn:microsoft.com/office/officeart/2005/8/layout/radial5"/>
    <dgm:cxn modelId="{261EB686-08AC-204A-A476-CF07ED2CB7FF}" srcId="{0E42011C-A6ED-A74F-A3F7-F54AC8197547}" destId="{94202ADE-F1F7-C647-81C0-37094943A344}" srcOrd="5" destOrd="0" parTransId="{E912C89B-0D3A-F342-A098-2B3F64102FB9}" sibTransId="{80FF0C60-0E42-674C-8C33-99321FC0E48A}"/>
    <dgm:cxn modelId="{9A051199-B3EC-1D47-9265-41E253EC26FC}" type="presOf" srcId="{64367EB9-1DAF-1F46-9E97-6C4524D294F4}" destId="{9DFF9A06-BA2A-A344-97D3-4134256E6062}" srcOrd="0" destOrd="0" presId="urn:microsoft.com/office/officeart/2005/8/layout/radial5"/>
    <dgm:cxn modelId="{89B8DF9B-CFC3-4440-9851-14C03A4D88D7}" type="presOf" srcId="{C6240107-5862-D14C-8698-1284D62BB9ED}" destId="{E52CE647-F6FC-B64B-A292-20C74B73888A}" srcOrd="0" destOrd="0" presId="urn:microsoft.com/office/officeart/2005/8/layout/radial5"/>
    <dgm:cxn modelId="{AFA7B6A1-80A5-6A4C-8789-6A97DFA60E25}" srcId="{0E42011C-A6ED-A74F-A3F7-F54AC8197547}" destId="{07BAD38B-B8D7-494A-906B-2607AD5836AB}" srcOrd="3" destOrd="0" parTransId="{EE7711EA-0799-D048-A692-DB213813E8FE}" sibTransId="{AAD47278-E608-B947-A992-2438DF8B2B3C}"/>
    <dgm:cxn modelId="{1F0642A5-C7FB-F340-8F14-2E5EACA6005F}" type="presOf" srcId="{BE384F42-AA4E-2048-8135-3A13AD48AD1C}" destId="{ACE99B33-6A85-184E-8B00-C2019EC15C1B}" srcOrd="1" destOrd="0" presId="urn:microsoft.com/office/officeart/2005/8/layout/radial5"/>
    <dgm:cxn modelId="{554C34AC-2082-6F41-826D-8CF87C6C2CB0}" type="presOf" srcId="{4B9FA989-44BA-1945-A92E-A1CDC3EB1814}" destId="{EBEA4C62-0A7B-0846-B30E-4F60DF95FA9B}" srcOrd="0" destOrd="0" presId="urn:microsoft.com/office/officeart/2005/8/layout/radial5"/>
    <dgm:cxn modelId="{6A9037B0-1E2A-444F-9587-7BCB90D082F0}" type="presOf" srcId="{F7EF2050-B45D-B647-9EAE-2D05A40E76A7}" destId="{D8962110-55F8-2040-BF4E-9F25E7D1ABB6}" srcOrd="0" destOrd="0" presId="urn:microsoft.com/office/officeart/2005/8/layout/radial5"/>
    <dgm:cxn modelId="{6B8950C6-D38E-D94A-A727-40EAB2F9E105}" type="presOf" srcId="{227B9E2C-F2C7-8C49-AD49-0190F43CA2BC}" destId="{D628B8A8-08AB-F843-AB07-C85C5F40648D}" srcOrd="1" destOrd="0" presId="urn:microsoft.com/office/officeart/2005/8/layout/radial5"/>
    <dgm:cxn modelId="{E423C5CB-096F-F341-AB25-8303367AB994}" type="presOf" srcId="{07BAD38B-B8D7-494A-906B-2607AD5836AB}" destId="{3A6E7D28-5329-9240-B888-98309F3C66AB}" srcOrd="0" destOrd="0" presId="urn:microsoft.com/office/officeart/2005/8/layout/radial5"/>
    <dgm:cxn modelId="{753FD9D6-89AE-1B4C-AFD0-F8F755EC36A0}" type="presOf" srcId="{E141CCD6-E199-5B4B-AF06-713483856929}" destId="{0C84F1EF-0D4A-B746-A869-94CBD34131A2}" srcOrd="0" destOrd="0" presId="urn:microsoft.com/office/officeart/2005/8/layout/radial5"/>
    <dgm:cxn modelId="{563A4DDE-3D92-1745-B284-ADFFF2155264}" type="presOf" srcId="{9E3A80DA-7DA8-5B46-84BD-FCD3CC02E70B}" destId="{32BC24F1-A405-A649-AF25-FF4C9CD764F8}" srcOrd="0" destOrd="0" presId="urn:microsoft.com/office/officeart/2005/8/layout/radial5"/>
    <dgm:cxn modelId="{354E3FE3-6619-164C-B85E-0DC21648034E}" type="presOf" srcId="{EE7711EA-0799-D048-A692-DB213813E8FE}" destId="{AEDAB03E-784D-8846-872E-1C93AA4BE729}" srcOrd="1" destOrd="0" presId="urn:microsoft.com/office/officeart/2005/8/layout/radial5"/>
    <dgm:cxn modelId="{C8C68AE8-620D-B54A-950A-9988A3042071}" type="presOf" srcId="{E912C89B-0D3A-F342-A098-2B3F64102FB9}" destId="{75564CA7-DDBE-9C4D-90F2-7A8D235C8A08}" srcOrd="1" destOrd="0" presId="urn:microsoft.com/office/officeart/2005/8/layout/radial5"/>
    <dgm:cxn modelId="{43C7E8F2-166C-F943-9D26-B799112F85EB}" type="presOf" srcId="{C6240107-5862-D14C-8698-1284D62BB9ED}" destId="{7B99DD4E-24EF-8B47-A84A-2366ADFAAED7}" srcOrd="1" destOrd="0" presId="urn:microsoft.com/office/officeart/2005/8/layout/radial5"/>
    <dgm:cxn modelId="{2FD935FB-AC3A-3446-9382-92912E3A5D91}" type="presOf" srcId="{E57B1215-9377-0A4D-9252-FD4EEB564638}" destId="{C5E88EF5-5B52-4E49-BB2E-9851352D0B86}" srcOrd="0" destOrd="0" presId="urn:microsoft.com/office/officeart/2005/8/layout/radial5"/>
    <dgm:cxn modelId="{6A308DFC-8D0D-674C-9EB0-A21884088822}" type="presOf" srcId="{94202ADE-F1F7-C647-81C0-37094943A344}" destId="{2EE6B119-E29B-EE4D-B8ED-0E78B0A707E4}" srcOrd="0" destOrd="0" presId="urn:microsoft.com/office/officeart/2005/8/layout/radial5"/>
    <dgm:cxn modelId="{D4390F7C-8131-5449-9DDB-F3CA4851CFF6}" type="presParOf" srcId="{EBEA4C62-0A7B-0846-B30E-4F60DF95FA9B}" destId="{5B5054AA-1459-4444-9F5F-2EA3AA4C45EC}" srcOrd="0" destOrd="0" presId="urn:microsoft.com/office/officeart/2005/8/layout/radial5"/>
    <dgm:cxn modelId="{55DEFD0F-3920-6D46-BC93-8E637F4F2530}" type="presParOf" srcId="{EBEA4C62-0A7B-0846-B30E-4F60DF95FA9B}" destId="{32BC24F1-A405-A649-AF25-FF4C9CD764F8}" srcOrd="1" destOrd="0" presId="urn:microsoft.com/office/officeart/2005/8/layout/radial5"/>
    <dgm:cxn modelId="{45917ED3-D839-EF4B-85D7-F5215FB9CC95}" type="presParOf" srcId="{32BC24F1-A405-A649-AF25-FF4C9CD764F8}" destId="{21FF7EDD-CAFF-CE42-A188-5CAC76D9FC75}" srcOrd="0" destOrd="0" presId="urn:microsoft.com/office/officeart/2005/8/layout/radial5"/>
    <dgm:cxn modelId="{E7525523-AAD8-AE4F-9F8C-4D7431AAF53B}" type="presParOf" srcId="{EBEA4C62-0A7B-0846-B30E-4F60DF95FA9B}" destId="{9DFF9A06-BA2A-A344-97D3-4134256E6062}" srcOrd="2" destOrd="0" presId="urn:microsoft.com/office/officeart/2005/8/layout/radial5"/>
    <dgm:cxn modelId="{CBF9AA4A-F636-9C42-928E-689DDD85B69F}" type="presParOf" srcId="{EBEA4C62-0A7B-0846-B30E-4F60DF95FA9B}" destId="{B4498512-09AE-244E-839B-6083C8EF6949}" srcOrd="3" destOrd="0" presId="urn:microsoft.com/office/officeart/2005/8/layout/radial5"/>
    <dgm:cxn modelId="{89F4D6D2-136E-8347-BB03-A48562F1333B}" type="presParOf" srcId="{B4498512-09AE-244E-839B-6083C8EF6949}" destId="{ACE99B33-6A85-184E-8B00-C2019EC15C1B}" srcOrd="0" destOrd="0" presId="urn:microsoft.com/office/officeart/2005/8/layout/radial5"/>
    <dgm:cxn modelId="{93AAEFC7-BF52-E347-AB2B-A85EBBD0B40B}" type="presParOf" srcId="{EBEA4C62-0A7B-0846-B30E-4F60DF95FA9B}" destId="{0C84F1EF-0D4A-B746-A869-94CBD34131A2}" srcOrd="4" destOrd="0" presId="urn:microsoft.com/office/officeart/2005/8/layout/radial5"/>
    <dgm:cxn modelId="{F6D5E7C5-52A9-CD45-9465-8EC8E21C012D}" type="presParOf" srcId="{EBEA4C62-0A7B-0846-B30E-4F60DF95FA9B}" destId="{03F574F0-C911-1145-87A7-B1B543573E9E}" srcOrd="5" destOrd="0" presId="urn:microsoft.com/office/officeart/2005/8/layout/radial5"/>
    <dgm:cxn modelId="{2E44CFFD-2EAE-0143-8C38-255A61D8FBF2}" type="presParOf" srcId="{03F574F0-C911-1145-87A7-B1B543573E9E}" destId="{D628B8A8-08AB-F843-AB07-C85C5F40648D}" srcOrd="0" destOrd="0" presId="urn:microsoft.com/office/officeart/2005/8/layout/radial5"/>
    <dgm:cxn modelId="{0F5CC2B7-B12C-DC49-A480-5B99F1FD8A9C}" type="presParOf" srcId="{EBEA4C62-0A7B-0846-B30E-4F60DF95FA9B}" destId="{C5E88EF5-5B52-4E49-BB2E-9851352D0B86}" srcOrd="6" destOrd="0" presId="urn:microsoft.com/office/officeart/2005/8/layout/radial5"/>
    <dgm:cxn modelId="{228AFF84-A60A-AB49-B697-16138D5648BA}" type="presParOf" srcId="{EBEA4C62-0A7B-0846-B30E-4F60DF95FA9B}" destId="{06646F84-229D-4E42-AA80-316E66DB86A2}" srcOrd="7" destOrd="0" presId="urn:microsoft.com/office/officeart/2005/8/layout/radial5"/>
    <dgm:cxn modelId="{3CCB92E5-D2EB-6041-8FD3-1A132D436F58}" type="presParOf" srcId="{06646F84-229D-4E42-AA80-316E66DB86A2}" destId="{AEDAB03E-784D-8846-872E-1C93AA4BE729}" srcOrd="0" destOrd="0" presId="urn:microsoft.com/office/officeart/2005/8/layout/radial5"/>
    <dgm:cxn modelId="{299C711B-E5B7-3E47-8017-A88F2B190A6B}" type="presParOf" srcId="{EBEA4C62-0A7B-0846-B30E-4F60DF95FA9B}" destId="{3A6E7D28-5329-9240-B888-98309F3C66AB}" srcOrd="8" destOrd="0" presId="urn:microsoft.com/office/officeart/2005/8/layout/radial5"/>
    <dgm:cxn modelId="{1F665CBE-7CA2-0F48-A526-10E3AE08C394}" type="presParOf" srcId="{EBEA4C62-0A7B-0846-B30E-4F60DF95FA9B}" destId="{E52CE647-F6FC-B64B-A292-20C74B73888A}" srcOrd="9" destOrd="0" presId="urn:microsoft.com/office/officeart/2005/8/layout/radial5"/>
    <dgm:cxn modelId="{E9318E6B-7CF5-4A43-8B24-9CA1F4FA2C09}" type="presParOf" srcId="{E52CE647-F6FC-B64B-A292-20C74B73888A}" destId="{7B99DD4E-24EF-8B47-A84A-2366ADFAAED7}" srcOrd="0" destOrd="0" presId="urn:microsoft.com/office/officeart/2005/8/layout/radial5"/>
    <dgm:cxn modelId="{13181FA2-4CC9-C047-A595-16CBC8D19656}" type="presParOf" srcId="{EBEA4C62-0A7B-0846-B30E-4F60DF95FA9B}" destId="{D8962110-55F8-2040-BF4E-9F25E7D1ABB6}" srcOrd="10" destOrd="0" presId="urn:microsoft.com/office/officeart/2005/8/layout/radial5"/>
    <dgm:cxn modelId="{4F151372-437E-1441-98BB-7B124375BD8F}" type="presParOf" srcId="{EBEA4C62-0A7B-0846-B30E-4F60DF95FA9B}" destId="{4E726DD4-7BA9-A940-9F79-9A271E3BD18F}" srcOrd="11" destOrd="0" presId="urn:microsoft.com/office/officeart/2005/8/layout/radial5"/>
    <dgm:cxn modelId="{E6BE983B-F131-294D-8C45-6D58CD5E10F3}" type="presParOf" srcId="{4E726DD4-7BA9-A940-9F79-9A271E3BD18F}" destId="{75564CA7-DDBE-9C4D-90F2-7A8D235C8A08}" srcOrd="0" destOrd="0" presId="urn:microsoft.com/office/officeart/2005/8/layout/radial5"/>
    <dgm:cxn modelId="{4B3CB87B-0066-9A4D-B151-69E17B7237B4}" type="presParOf" srcId="{EBEA4C62-0A7B-0846-B30E-4F60DF95FA9B}" destId="{2EE6B119-E29B-EE4D-B8ED-0E78B0A707E4}"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054AA-1459-4444-9F5F-2EA3AA4C45EC}">
      <dsp:nvSpPr>
        <dsp:cNvPr id="0" name=""/>
        <dsp:cNvSpPr/>
      </dsp:nvSpPr>
      <dsp:spPr>
        <a:xfrm>
          <a:off x="2349302" y="2191482"/>
          <a:ext cx="1286804" cy="128680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kern="1200" dirty="0"/>
            <a:t>eDNA</a:t>
          </a:r>
        </a:p>
      </dsp:txBody>
      <dsp:txXfrm>
        <a:off x="2537750" y="2379930"/>
        <a:ext cx="909908" cy="909908"/>
      </dsp:txXfrm>
    </dsp:sp>
    <dsp:sp modelId="{32BC24F1-A405-A649-AF25-FF4C9CD764F8}">
      <dsp:nvSpPr>
        <dsp:cNvPr id="0" name=""/>
        <dsp:cNvSpPr/>
      </dsp:nvSpPr>
      <dsp:spPr>
        <a:xfrm rot="16200000">
          <a:off x="2839030" y="1691472"/>
          <a:ext cx="307348" cy="4375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2885132" y="1825077"/>
        <a:ext cx="215144" cy="262507"/>
      </dsp:txXfrm>
    </dsp:sp>
    <dsp:sp modelId="{9DFF9A06-BA2A-A344-97D3-4134256E6062}">
      <dsp:nvSpPr>
        <dsp:cNvPr id="0" name=""/>
        <dsp:cNvSpPr/>
      </dsp:nvSpPr>
      <dsp:spPr>
        <a:xfrm>
          <a:off x="2089826" y="3073"/>
          <a:ext cx="1805756" cy="1608505"/>
        </a:xfrm>
        <a:prstGeom prst="hexag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Reduced cost</a:t>
          </a:r>
        </a:p>
      </dsp:txBody>
      <dsp:txXfrm>
        <a:off x="2374348" y="256515"/>
        <a:ext cx="1236712" cy="1101621"/>
      </dsp:txXfrm>
    </dsp:sp>
    <dsp:sp modelId="{B4498512-09AE-244E-839B-6083C8EF6949}">
      <dsp:nvSpPr>
        <dsp:cNvPr id="0" name=""/>
        <dsp:cNvSpPr/>
      </dsp:nvSpPr>
      <dsp:spPr>
        <a:xfrm rot="19800000">
          <a:off x="3628859" y="2170922"/>
          <a:ext cx="269926" cy="437513"/>
        </a:xfrm>
        <a:prstGeom prst="rightArrow">
          <a:avLst>
            <a:gd name="adj1" fmla="val 60000"/>
            <a:gd name="adj2" fmla="val 50000"/>
          </a:avLst>
        </a:prstGeom>
        <a:solidFill>
          <a:schemeClr val="accent4">
            <a:hueOff val="329087"/>
            <a:satOff val="1426"/>
            <a:lumOff val="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3634283" y="2278670"/>
        <a:ext cx="188948" cy="262507"/>
      </dsp:txXfrm>
    </dsp:sp>
    <dsp:sp modelId="{0C84F1EF-0D4A-B746-A869-94CBD34131A2}">
      <dsp:nvSpPr>
        <dsp:cNvPr id="0" name=""/>
        <dsp:cNvSpPr/>
      </dsp:nvSpPr>
      <dsp:spPr>
        <a:xfrm>
          <a:off x="3845743" y="1016852"/>
          <a:ext cx="1805756" cy="1608505"/>
        </a:xfrm>
        <a:prstGeom prst="hexagon">
          <a:avLst/>
        </a:prstGeom>
        <a:solidFill>
          <a:schemeClr val="accent4">
            <a:hueOff val="329087"/>
            <a:satOff val="1426"/>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Reduced time</a:t>
          </a:r>
        </a:p>
      </dsp:txBody>
      <dsp:txXfrm>
        <a:off x="4130265" y="1270294"/>
        <a:ext cx="1236712" cy="1101621"/>
      </dsp:txXfrm>
    </dsp:sp>
    <dsp:sp modelId="{03F574F0-C911-1145-87A7-B1B543573E9E}">
      <dsp:nvSpPr>
        <dsp:cNvPr id="0" name=""/>
        <dsp:cNvSpPr/>
      </dsp:nvSpPr>
      <dsp:spPr>
        <a:xfrm rot="1800000">
          <a:off x="3628859" y="3061332"/>
          <a:ext cx="269926" cy="437513"/>
        </a:xfrm>
        <a:prstGeom prst="rightArrow">
          <a:avLst>
            <a:gd name="adj1" fmla="val 60000"/>
            <a:gd name="adj2" fmla="val 50000"/>
          </a:avLst>
        </a:prstGeom>
        <a:solidFill>
          <a:schemeClr val="accent4">
            <a:hueOff val="658174"/>
            <a:satOff val="2853"/>
            <a:lumOff val="1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3634283" y="3128591"/>
        <a:ext cx="188948" cy="262507"/>
      </dsp:txXfrm>
    </dsp:sp>
    <dsp:sp modelId="{C5E88EF5-5B52-4E49-BB2E-9851352D0B86}">
      <dsp:nvSpPr>
        <dsp:cNvPr id="0" name=""/>
        <dsp:cNvSpPr/>
      </dsp:nvSpPr>
      <dsp:spPr>
        <a:xfrm>
          <a:off x="3845743" y="3044410"/>
          <a:ext cx="1805756" cy="1608505"/>
        </a:xfrm>
        <a:prstGeom prst="hexagon">
          <a:avLst/>
        </a:prstGeom>
        <a:solidFill>
          <a:schemeClr val="accent4">
            <a:hueOff val="658174"/>
            <a:satOff val="2853"/>
            <a:lumOff val="1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More accurate</a:t>
          </a:r>
        </a:p>
      </dsp:txBody>
      <dsp:txXfrm>
        <a:off x="4130265" y="3297852"/>
        <a:ext cx="1236712" cy="1101621"/>
      </dsp:txXfrm>
    </dsp:sp>
    <dsp:sp modelId="{06646F84-229D-4E42-AA80-316E66DB86A2}">
      <dsp:nvSpPr>
        <dsp:cNvPr id="0" name=""/>
        <dsp:cNvSpPr/>
      </dsp:nvSpPr>
      <dsp:spPr>
        <a:xfrm rot="5400000">
          <a:off x="2839030" y="3540783"/>
          <a:ext cx="307348" cy="437513"/>
        </a:xfrm>
        <a:prstGeom prst="rightArrow">
          <a:avLst>
            <a:gd name="adj1" fmla="val 60000"/>
            <a:gd name="adj2" fmla="val 50000"/>
          </a:avLst>
        </a:prstGeom>
        <a:solidFill>
          <a:schemeClr val="accent4">
            <a:hueOff val="987261"/>
            <a:satOff val="4279"/>
            <a:lumOff val="2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2885132" y="3582184"/>
        <a:ext cx="215144" cy="262507"/>
      </dsp:txXfrm>
    </dsp:sp>
    <dsp:sp modelId="{3A6E7D28-5329-9240-B888-98309F3C66AB}">
      <dsp:nvSpPr>
        <dsp:cNvPr id="0" name=""/>
        <dsp:cNvSpPr/>
      </dsp:nvSpPr>
      <dsp:spPr>
        <a:xfrm>
          <a:off x="2089826" y="4058189"/>
          <a:ext cx="1805756" cy="1608505"/>
        </a:xfrm>
        <a:prstGeom prst="hexagon">
          <a:avLst/>
        </a:prstGeom>
        <a:solidFill>
          <a:schemeClr val="accent4">
            <a:hueOff val="987261"/>
            <a:satOff val="4279"/>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Non-invasive/no disturbance </a:t>
          </a:r>
        </a:p>
      </dsp:txBody>
      <dsp:txXfrm>
        <a:off x="2374348" y="4311631"/>
        <a:ext cx="1236712" cy="1101621"/>
      </dsp:txXfrm>
    </dsp:sp>
    <dsp:sp modelId="{E52CE647-F6FC-B64B-A292-20C74B73888A}">
      <dsp:nvSpPr>
        <dsp:cNvPr id="0" name=""/>
        <dsp:cNvSpPr/>
      </dsp:nvSpPr>
      <dsp:spPr>
        <a:xfrm rot="9000000">
          <a:off x="2086623" y="3061332"/>
          <a:ext cx="269926" cy="437513"/>
        </a:xfrm>
        <a:prstGeom prst="rightArrow">
          <a:avLst>
            <a:gd name="adj1" fmla="val 60000"/>
            <a:gd name="adj2" fmla="val 50000"/>
          </a:avLst>
        </a:prstGeom>
        <a:solidFill>
          <a:schemeClr val="accent4">
            <a:hueOff val="1316347"/>
            <a:satOff val="5706"/>
            <a:lumOff val="3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rot="10800000">
        <a:off x="2162177" y="3128591"/>
        <a:ext cx="188948" cy="262507"/>
      </dsp:txXfrm>
    </dsp:sp>
    <dsp:sp modelId="{D8962110-55F8-2040-BF4E-9F25E7D1ABB6}">
      <dsp:nvSpPr>
        <dsp:cNvPr id="0" name=""/>
        <dsp:cNvSpPr/>
      </dsp:nvSpPr>
      <dsp:spPr>
        <a:xfrm>
          <a:off x="333909" y="3044410"/>
          <a:ext cx="1805756" cy="1608505"/>
        </a:xfrm>
        <a:prstGeom prst="hexagon">
          <a:avLst/>
        </a:prstGeom>
        <a:solidFill>
          <a:schemeClr val="accent4">
            <a:hueOff val="1316347"/>
            <a:satOff val="5706"/>
            <a:lumOff val="3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Identify species that look similar </a:t>
          </a:r>
        </a:p>
      </dsp:txBody>
      <dsp:txXfrm>
        <a:off x="618431" y="3297852"/>
        <a:ext cx="1236712" cy="1101621"/>
      </dsp:txXfrm>
    </dsp:sp>
    <dsp:sp modelId="{4E726DD4-7BA9-A940-9F79-9A271E3BD18F}">
      <dsp:nvSpPr>
        <dsp:cNvPr id="0" name=""/>
        <dsp:cNvSpPr/>
      </dsp:nvSpPr>
      <dsp:spPr>
        <a:xfrm rot="12600000">
          <a:off x="2086623" y="2170922"/>
          <a:ext cx="269926" cy="437513"/>
        </a:xfrm>
        <a:prstGeom prst="rightArrow">
          <a:avLst>
            <a:gd name="adj1" fmla="val 60000"/>
            <a:gd name="adj2" fmla="val 50000"/>
          </a:avLst>
        </a:prstGeom>
        <a:solidFill>
          <a:schemeClr val="accent4">
            <a:hueOff val="1645434"/>
            <a:satOff val="7132"/>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rot="10800000">
        <a:off x="2162177" y="2278670"/>
        <a:ext cx="188948" cy="262507"/>
      </dsp:txXfrm>
    </dsp:sp>
    <dsp:sp modelId="{2EE6B119-E29B-EE4D-B8ED-0E78B0A707E4}">
      <dsp:nvSpPr>
        <dsp:cNvPr id="0" name=""/>
        <dsp:cNvSpPr/>
      </dsp:nvSpPr>
      <dsp:spPr>
        <a:xfrm>
          <a:off x="333909" y="1016852"/>
          <a:ext cx="1805756" cy="1608505"/>
        </a:xfrm>
        <a:prstGeom prst="hexagon">
          <a:avLst/>
        </a:prstGeom>
        <a:solidFill>
          <a:schemeClr val="accent4">
            <a:hueOff val="1645434"/>
            <a:satOff val="7132"/>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Identify species that are hidden</a:t>
          </a:r>
        </a:p>
      </dsp:txBody>
      <dsp:txXfrm>
        <a:off x="618431" y="1270294"/>
        <a:ext cx="1236712" cy="110162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910CE-E279-884C-B1C3-A36DB6A2C8CE}" type="datetimeFigureOut">
              <a:rPr lang="en-GB" smtClean="0"/>
              <a:t>24/03/2021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1EFCB-7158-BC4C-BCEB-A4717F249FFE}" type="slidenum">
              <a:rPr lang="en-GB" smtClean="0"/>
              <a:t>‹#›</a:t>
            </a:fld>
            <a:endParaRPr lang="en-GB" dirty="0"/>
          </a:p>
        </p:txBody>
      </p:sp>
    </p:spTree>
    <p:extLst>
      <p:ext uri="{BB962C8B-B14F-4D97-AF65-F5344CB8AC3E}">
        <p14:creationId xmlns:p14="http://schemas.microsoft.com/office/powerpoint/2010/main" val="23042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1</a:t>
            </a:fld>
            <a:endParaRPr lang="en-GB" dirty="0"/>
          </a:p>
        </p:txBody>
      </p:sp>
    </p:spTree>
    <p:extLst>
      <p:ext uri="{BB962C8B-B14F-4D97-AF65-F5344CB8AC3E}">
        <p14:creationId xmlns:p14="http://schemas.microsoft.com/office/powerpoint/2010/main" val="3689700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10</a:t>
            </a:fld>
            <a:endParaRPr lang="en-GB" dirty="0"/>
          </a:p>
        </p:txBody>
      </p:sp>
    </p:spTree>
    <p:extLst>
      <p:ext uri="{BB962C8B-B14F-4D97-AF65-F5344CB8AC3E}">
        <p14:creationId xmlns:p14="http://schemas.microsoft.com/office/powerpoint/2010/main" val="249613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11</a:t>
            </a:fld>
            <a:endParaRPr lang="en-GB" dirty="0"/>
          </a:p>
        </p:txBody>
      </p:sp>
    </p:spTree>
    <p:extLst>
      <p:ext uri="{BB962C8B-B14F-4D97-AF65-F5344CB8AC3E}">
        <p14:creationId xmlns:p14="http://schemas.microsoft.com/office/powerpoint/2010/main" val="111288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12</a:t>
            </a:fld>
            <a:endParaRPr lang="en-GB" dirty="0"/>
          </a:p>
        </p:txBody>
      </p:sp>
    </p:spTree>
    <p:extLst>
      <p:ext uri="{BB962C8B-B14F-4D97-AF65-F5344CB8AC3E}">
        <p14:creationId xmlns:p14="http://schemas.microsoft.com/office/powerpoint/2010/main" val="224445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13</a:t>
            </a:fld>
            <a:endParaRPr lang="en-GB" dirty="0"/>
          </a:p>
        </p:txBody>
      </p:sp>
    </p:spTree>
    <p:extLst>
      <p:ext uri="{BB962C8B-B14F-4D97-AF65-F5344CB8AC3E}">
        <p14:creationId xmlns:p14="http://schemas.microsoft.com/office/powerpoint/2010/main" val="159558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fld id="{8F41EFCB-7158-BC4C-BCEB-A4717F249FFE}" type="slidenum">
              <a:rPr lang="en-GB" smtClean="0"/>
              <a:t>14</a:t>
            </a:fld>
            <a:endParaRPr lang="en-GB" dirty="0"/>
          </a:p>
        </p:txBody>
      </p:sp>
    </p:spTree>
    <p:extLst>
      <p:ext uri="{BB962C8B-B14F-4D97-AF65-F5344CB8AC3E}">
        <p14:creationId xmlns:p14="http://schemas.microsoft.com/office/powerpoint/2010/main" val="389941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1EFCB-7158-BC4C-BCEB-A4717F249FFE}" type="slidenum">
              <a:rPr lang="en-GB" smtClean="0"/>
              <a:t>15</a:t>
            </a:fld>
            <a:endParaRPr lang="en-GB" dirty="0"/>
          </a:p>
        </p:txBody>
      </p:sp>
    </p:spTree>
    <p:extLst>
      <p:ext uri="{BB962C8B-B14F-4D97-AF65-F5344CB8AC3E}">
        <p14:creationId xmlns:p14="http://schemas.microsoft.com/office/powerpoint/2010/main" val="361942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16</a:t>
            </a:fld>
            <a:endParaRPr lang="en-GB" dirty="0"/>
          </a:p>
        </p:txBody>
      </p:sp>
    </p:spTree>
    <p:extLst>
      <p:ext uri="{BB962C8B-B14F-4D97-AF65-F5344CB8AC3E}">
        <p14:creationId xmlns:p14="http://schemas.microsoft.com/office/powerpoint/2010/main" val="84123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1EFCB-7158-BC4C-BCEB-A4717F249FFE}" type="slidenum">
              <a:rPr lang="en-GB" smtClean="0"/>
              <a:t>2</a:t>
            </a:fld>
            <a:endParaRPr lang="en-GB" dirty="0"/>
          </a:p>
        </p:txBody>
      </p:sp>
    </p:spTree>
    <p:extLst>
      <p:ext uri="{BB962C8B-B14F-4D97-AF65-F5344CB8AC3E}">
        <p14:creationId xmlns:p14="http://schemas.microsoft.com/office/powerpoint/2010/main" val="414070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41EFCB-7158-BC4C-BCEB-A4717F249FFE}" type="slidenum">
              <a:rPr lang="en-GB" smtClean="0"/>
              <a:t>3</a:t>
            </a:fld>
            <a:endParaRPr lang="en-GB" dirty="0"/>
          </a:p>
        </p:txBody>
      </p:sp>
    </p:spTree>
    <p:extLst>
      <p:ext uri="{BB962C8B-B14F-4D97-AF65-F5344CB8AC3E}">
        <p14:creationId xmlns:p14="http://schemas.microsoft.com/office/powerpoint/2010/main" val="135701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Humans share 96% of DNA with chimps, 90% with mice, 60% with bananas, 99.9% with each other</a:t>
            </a:r>
          </a:p>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4</a:t>
            </a:fld>
            <a:endParaRPr lang="en-GB" dirty="0"/>
          </a:p>
        </p:txBody>
      </p:sp>
    </p:spTree>
    <p:extLst>
      <p:ext uri="{BB962C8B-B14F-4D97-AF65-F5344CB8AC3E}">
        <p14:creationId xmlns:p14="http://schemas.microsoft.com/office/powerpoint/2010/main" val="63829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5</a:t>
            </a:fld>
            <a:endParaRPr lang="en-GB" dirty="0"/>
          </a:p>
        </p:txBody>
      </p:sp>
    </p:spTree>
    <p:extLst>
      <p:ext uri="{BB962C8B-B14F-4D97-AF65-F5344CB8AC3E}">
        <p14:creationId xmlns:p14="http://schemas.microsoft.com/office/powerpoint/2010/main" val="4576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6</a:t>
            </a:fld>
            <a:endParaRPr lang="en-GB" dirty="0"/>
          </a:p>
        </p:txBody>
      </p:sp>
    </p:spTree>
    <p:extLst>
      <p:ext uri="{BB962C8B-B14F-4D97-AF65-F5344CB8AC3E}">
        <p14:creationId xmlns:p14="http://schemas.microsoft.com/office/powerpoint/2010/main" val="199480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a:p>
            <a:r>
              <a:rPr lang="en-GB" dirty="0"/>
              <a:t> </a:t>
            </a:r>
          </a:p>
        </p:txBody>
      </p:sp>
      <p:sp>
        <p:nvSpPr>
          <p:cNvPr id="4" name="Slide Number Placeholder 3"/>
          <p:cNvSpPr>
            <a:spLocks noGrp="1"/>
          </p:cNvSpPr>
          <p:nvPr>
            <p:ph type="sldNum" sz="quarter" idx="5"/>
          </p:nvPr>
        </p:nvSpPr>
        <p:spPr/>
        <p:txBody>
          <a:bodyPr/>
          <a:lstStyle/>
          <a:p>
            <a:fld id="{8F41EFCB-7158-BC4C-BCEB-A4717F249FFE}" type="slidenum">
              <a:rPr lang="en-GB" smtClean="0"/>
              <a:t>7</a:t>
            </a:fld>
            <a:endParaRPr lang="en-GB" dirty="0"/>
          </a:p>
        </p:txBody>
      </p:sp>
    </p:spTree>
    <p:extLst>
      <p:ext uri="{BB962C8B-B14F-4D97-AF65-F5344CB8AC3E}">
        <p14:creationId xmlns:p14="http://schemas.microsoft.com/office/powerpoint/2010/main" val="271546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PCR – do this as it will make it easier to identify the species if there are lots and lots of copies of the ‘barcode</a:t>
            </a:r>
          </a:p>
          <a:p>
            <a:endParaRPr lang="en-GB" dirty="0"/>
          </a:p>
          <a:p>
            <a:pPr marL="342900" indent="-342900">
              <a:lnSpc>
                <a:spcPct val="150000"/>
              </a:lnSpc>
              <a:buFont typeface="+mj-lt"/>
              <a:buAutoNum type="alphaUcPeriod"/>
            </a:pPr>
            <a:r>
              <a:rPr lang="en-GB" dirty="0"/>
              <a:t>Collect the environmental sample </a:t>
            </a:r>
          </a:p>
          <a:p>
            <a:pPr marL="342900" indent="-342900">
              <a:lnSpc>
                <a:spcPct val="150000"/>
              </a:lnSpc>
              <a:buFont typeface="+mj-lt"/>
              <a:buAutoNum type="alphaUcPeriod"/>
            </a:pPr>
            <a:r>
              <a:rPr lang="en-GB" dirty="0"/>
              <a:t>Extract the eDNA from the environmental sample </a:t>
            </a:r>
          </a:p>
          <a:p>
            <a:pPr marL="342900" indent="-342900">
              <a:lnSpc>
                <a:spcPct val="150000"/>
              </a:lnSpc>
              <a:buFont typeface="+mj-lt"/>
              <a:buAutoNum type="alphaUcPeriod"/>
            </a:pPr>
            <a:r>
              <a:rPr lang="en-GB" dirty="0"/>
              <a:t>PCR = polymerase chain reaction; this is a process of making millions of copies of the ‘barcode’ sections</a:t>
            </a:r>
          </a:p>
          <a:p>
            <a:pPr marL="342900" indent="-342900">
              <a:lnSpc>
                <a:spcPct val="150000"/>
              </a:lnSpc>
              <a:buFont typeface="+mj-lt"/>
              <a:buAutoNum type="alphaUcPeriod"/>
            </a:pPr>
            <a:r>
              <a:rPr lang="en-GB" dirty="0"/>
              <a:t>Sequencing machine will read the strands and identify what the order of bases are</a:t>
            </a:r>
          </a:p>
          <a:p>
            <a:pPr marL="342900" indent="-342900">
              <a:lnSpc>
                <a:spcPct val="150000"/>
              </a:lnSpc>
              <a:buFont typeface="+mj-lt"/>
              <a:buAutoNum type="alphaUcPeriod"/>
            </a:pPr>
            <a:r>
              <a:rPr lang="en-GB" dirty="0"/>
              <a:t>These sequenced DNA ‘barcodes’ are then compared to known sequences and matched up to a species</a:t>
            </a:r>
          </a:p>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8</a:t>
            </a:fld>
            <a:endParaRPr lang="en-GB" dirty="0"/>
          </a:p>
        </p:txBody>
      </p:sp>
    </p:spTree>
    <p:extLst>
      <p:ext uri="{BB962C8B-B14F-4D97-AF65-F5344CB8AC3E}">
        <p14:creationId xmlns:p14="http://schemas.microsoft.com/office/powerpoint/2010/main" val="308222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Traditionally, scientists have monitored ecosystems by physically exploring those locations, identifying the species living there based on how the organisms look, and counting the organisms</a:t>
            </a:r>
          </a:p>
          <a:p>
            <a:r>
              <a:rPr lang="en-GB" dirty="0"/>
              <a:t>Negates the need to visually see the organism (especially useful if the the species are rare or difficult to capture)</a:t>
            </a:r>
          </a:p>
          <a:p>
            <a:r>
              <a:rPr lang="en-GB" dirty="0"/>
              <a:t>Less stressful to the organism as no human contact is required </a:t>
            </a:r>
          </a:p>
          <a:p>
            <a:r>
              <a:rPr lang="en-GB" dirty="0"/>
              <a:t>Can give information about species which have been in the environment in the past</a:t>
            </a:r>
          </a:p>
          <a:p>
            <a:r>
              <a:rPr lang="en-GB" dirty="0"/>
              <a:t>Can be used to analyse large geographical spaces quickly and efficiently</a:t>
            </a:r>
          </a:p>
          <a:p>
            <a:r>
              <a:rPr lang="en-GB" dirty="0"/>
              <a:t>Can be used as an early warning for invasive, dangerous, or harmful species</a:t>
            </a:r>
          </a:p>
          <a:p>
            <a:r>
              <a:rPr lang="en-GB" dirty="0"/>
              <a:t>Faster, more cost-efficient and more accurate than traditional monitoring methods (like netting – i.e. catching the fish)</a:t>
            </a:r>
          </a:p>
          <a:p>
            <a:endParaRPr lang="en-GB" dirty="0"/>
          </a:p>
          <a:p>
            <a:endParaRPr lang="en-GB" dirty="0"/>
          </a:p>
        </p:txBody>
      </p:sp>
      <p:sp>
        <p:nvSpPr>
          <p:cNvPr id="4" name="Slide Number Placeholder 3"/>
          <p:cNvSpPr>
            <a:spLocks noGrp="1"/>
          </p:cNvSpPr>
          <p:nvPr>
            <p:ph type="sldNum" sz="quarter" idx="5"/>
          </p:nvPr>
        </p:nvSpPr>
        <p:spPr/>
        <p:txBody>
          <a:bodyPr/>
          <a:lstStyle/>
          <a:p>
            <a:fld id="{8F41EFCB-7158-BC4C-BCEB-A4717F249FFE}" type="slidenum">
              <a:rPr lang="en-GB" smtClean="0"/>
              <a:t>9</a:t>
            </a:fld>
            <a:endParaRPr lang="en-GB" dirty="0"/>
          </a:p>
        </p:txBody>
      </p:sp>
    </p:spTree>
    <p:extLst>
      <p:ext uri="{BB962C8B-B14F-4D97-AF65-F5344CB8AC3E}">
        <p14:creationId xmlns:p14="http://schemas.microsoft.com/office/powerpoint/2010/main" val="2851998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FE70241F-02E5-E045-BB6A-DBD74D988999}" type="datetime2">
              <a:rPr lang="en-GB" smtClean="0"/>
              <a:t>Wednesday, 24 March 2021</a:t>
            </a:fld>
            <a:endParaRPr lang="en-US" dirty="0"/>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924546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DADB7FEC-0135-0148-AC5C-A38FCBB596F3}" type="datetime2">
              <a:rPr lang="en-GB" smtClean="0"/>
              <a:t>Wednesday, 24 March 2021</a:t>
            </a:fld>
            <a:endParaRPr lang="en-US" dirty="0"/>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428619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EFA64551-632F-3D4D-87CF-C462AACE0982}" type="datetime2">
              <a:rPr lang="en-GB" smtClean="0"/>
              <a:t>Wednesday, 24 March 2021</a:t>
            </a:fld>
            <a:endParaRPr lang="en-US" dirty="0"/>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393774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7EA52386-4599-9741-B8B9-F6E707AB3CC0}" type="datetime2">
              <a:rPr lang="en-GB" smtClean="0"/>
              <a:t>Wednesday, 24 March 2021</a:t>
            </a:fld>
            <a:endParaRPr lang="en-US" dirty="0"/>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308210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74174462-86A0-FC4E-BBEC-AB32005135A6}" type="datetime2">
              <a:rPr lang="en-GB" smtClean="0"/>
              <a:t>Wednesday, 24 March 2021</a:t>
            </a:fld>
            <a:endParaRPr lang="en-US" dirty="0"/>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40661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3FDF1862-7FF6-5341-B970-E5CFB0D71E4B}" type="datetime2">
              <a:rPr lang="en-GB" smtClean="0"/>
              <a:t>Wednesday, 24 March 2021</a:t>
            </a:fld>
            <a:endParaRPr lang="en-US" dirty="0"/>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321603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014A8A60-EE42-6B4C-BECD-AC4E119C324B}" type="datetime2">
              <a:rPr lang="en-GB" smtClean="0"/>
              <a:t>Wednesday, 24 March 2021</a:t>
            </a:fld>
            <a:endParaRPr lang="en-US" dirty="0"/>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122240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3C92A312-ED14-B544-9C60-39E6E4A5F2CA}" type="datetime2">
              <a:rPr lang="en-GB" smtClean="0"/>
              <a:t>Wednesday, 24 March 2021</a:t>
            </a:fld>
            <a:endParaRPr lang="en-US" dirty="0"/>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4085485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08A363B6-5C87-C44A-82AB-88A491218D8C}" type="datetime2">
              <a:rPr lang="en-GB" smtClean="0"/>
              <a:t>Wednesday, 24 March 2021</a:t>
            </a:fld>
            <a:endParaRPr lang="en-US" dirty="0"/>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1423781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516CFD12-D5AF-4A4B-B853-6F7105E109C3}" type="datetime2">
              <a:rPr lang="en-GB" smtClean="0"/>
              <a:t>Wednesday, 24 March 2021</a:t>
            </a:fld>
            <a:endParaRPr lang="en-US" dirty="0"/>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3926774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5834742" y="858417"/>
            <a:ext cx="5520645" cy="5002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DCDDFBD0-96BB-CE45-A4FD-72584D2C2938}" type="datetime2">
              <a:rPr lang="en-GB" smtClean="0"/>
              <a:t>Wednesday, 24 March 2021</a:t>
            </a:fld>
            <a:endParaRPr lang="en-US" dirty="0"/>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416820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800" cap="all" spc="300" baseline="0">
                <a:solidFill>
                  <a:schemeClr val="bg1"/>
                </a:solidFill>
              </a:defRPr>
            </a:lvl1pPr>
          </a:lstStyle>
          <a:p>
            <a:fld id="{DD482755-814F-4147-8150-527CC79A5F24}" type="datetime2">
              <a:rPr lang="en-GB" smtClean="0"/>
              <a:t>Wednesday, 24 March 2021</a:t>
            </a:fld>
            <a:endParaRPr lang="en-US" dirty="0"/>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800">
                <a:solidFill>
                  <a:schemeClr val="bg1"/>
                </a:solidFill>
              </a:defRPr>
            </a:lvl1pPr>
          </a:lstStyle>
          <a:p>
            <a:fld id="{B9EAB3BA-07EE-4B64-A177-47C30D775877}" type="slidenum">
              <a:rPr lang="en-US" smtClean="0"/>
              <a:t>‹#›</a:t>
            </a:fld>
            <a:endParaRPr lang="en-US" dirty="0"/>
          </a:p>
        </p:txBody>
      </p:sp>
    </p:spTree>
    <p:extLst>
      <p:ext uri="{BB962C8B-B14F-4D97-AF65-F5344CB8AC3E}">
        <p14:creationId xmlns:p14="http://schemas.microsoft.com/office/powerpoint/2010/main" val="184549902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61" r:id="rId6"/>
    <p:sldLayoutId id="2147483756" r:id="rId7"/>
    <p:sldLayoutId id="2147483757" r:id="rId8"/>
    <p:sldLayoutId id="2147483758" r:id="rId9"/>
    <p:sldLayoutId id="2147483760" r:id="rId10"/>
    <p:sldLayoutId id="2147483759" r:id="rId11"/>
  </p:sldLayoutIdLst>
  <p:hf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C07E62E-4131-6143-B92B-C4669F581774}"/>
              </a:ext>
            </a:extLst>
          </p:cNvPr>
          <p:cNvPicPr>
            <a:picLocks noChangeAspect="1"/>
          </p:cNvPicPr>
          <p:nvPr/>
        </p:nvPicPr>
        <p:blipFill rotWithShape="1">
          <a:blip r:embed="rId3"/>
          <a:srcRect/>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1145F121-7DB3-4C20-B960-333CE2967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69819D-3EBC-9448-9FC2-E4850CE9E92F}"/>
              </a:ext>
            </a:extLst>
          </p:cNvPr>
          <p:cNvSpPr>
            <a:spLocks noGrp="1"/>
          </p:cNvSpPr>
          <p:nvPr>
            <p:ph type="ctrTitle"/>
          </p:nvPr>
        </p:nvSpPr>
        <p:spPr>
          <a:xfrm>
            <a:off x="1524000" y="1028701"/>
            <a:ext cx="9753600" cy="3850276"/>
          </a:xfrm>
        </p:spPr>
        <p:txBody>
          <a:bodyPr>
            <a:normAutofit/>
          </a:bodyPr>
          <a:lstStyle/>
          <a:p>
            <a:r>
              <a:rPr lang="en-GB" sz="5400" dirty="0">
                <a:solidFill>
                  <a:schemeClr val="bg1"/>
                </a:solidFill>
              </a:rPr>
              <a:t>Environmental DNA</a:t>
            </a:r>
          </a:p>
        </p:txBody>
      </p:sp>
      <p:sp>
        <p:nvSpPr>
          <p:cNvPr id="3" name="Subtitle 2">
            <a:extLst>
              <a:ext uri="{FF2B5EF4-FFF2-40B4-BE49-F238E27FC236}">
                <a16:creationId xmlns:a16="http://schemas.microsoft.com/office/drawing/2014/main" id="{EA399043-192C-B241-8C68-050C92E59EB7}"/>
              </a:ext>
            </a:extLst>
          </p:cNvPr>
          <p:cNvSpPr>
            <a:spLocks noGrp="1"/>
          </p:cNvSpPr>
          <p:nvPr>
            <p:ph type="subTitle" idx="1"/>
          </p:nvPr>
        </p:nvSpPr>
        <p:spPr>
          <a:xfrm>
            <a:off x="1524000" y="5048793"/>
            <a:ext cx="9144000" cy="836023"/>
          </a:xfrm>
        </p:spPr>
        <p:txBody>
          <a:bodyPr>
            <a:normAutofit/>
          </a:bodyPr>
          <a:lstStyle/>
          <a:p>
            <a:r>
              <a:rPr lang="en-GB" dirty="0">
                <a:solidFill>
                  <a:srgbClr val="FF9539"/>
                </a:solidFill>
              </a:rPr>
              <a:t>Lesson plan</a:t>
            </a:r>
          </a:p>
        </p:txBody>
      </p:sp>
      <p:sp>
        <p:nvSpPr>
          <p:cNvPr id="6" name="Slide Number Placeholder 5">
            <a:extLst>
              <a:ext uri="{FF2B5EF4-FFF2-40B4-BE49-F238E27FC236}">
                <a16:creationId xmlns:a16="http://schemas.microsoft.com/office/drawing/2014/main" id="{BD69FB24-4D9F-1D46-B3B4-AF75B9B4F081}"/>
              </a:ext>
            </a:extLst>
          </p:cNvPr>
          <p:cNvSpPr>
            <a:spLocks noGrp="1"/>
          </p:cNvSpPr>
          <p:nvPr>
            <p:ph type="sldNum" sz="quarter" idx="12"/>
          </p:nvPr>
        </p:nvSpPr>
        <p:spPr/>
        <p:txBody>
          <a:bodyPr/>
          <a:lstStyle/>
          <a:p>
            <a:fld id="{B9EAB3BA-07EE-4B64-A177-47C30D775877}" type="slidenum">
              <a:rPr lang="en-US" sz="2000" smtClean="0"/>
              <a:t>1</a:t>
            </a:fld>
            <a:endParaRPr lang="en-US" sz="2000" dirty="0"/>
          </a:p>
        </p:txBody>
      </p:sp>
      <p:pic>
        <p:nvPicPr>
          <p:cNvPr id="7" name="Graphic 6">
            <a:extLst>
              <a:ext uri="{FF2B5EF4-FFF2-40B4-BE49-F238E27FC236}">
                <a16:creationId xmlns:a16="http://schemas.microsoft.com/office/drawing/2014/main" id="{CE275F4C-5268-7140-BC47-125ED54CCDD7}"/>
              </a:ext>
            </a:extLst>
          </p:cNvPr>
          <p:cNvPicPr>
            <a:picLocks noChangeAspect="1"/>
          </p:cNvPicPr>
          <p:nvPr/>
        </p:nvPicPr>
        <p:blipFill>
          <a:blip r:embed="rId4"/>
          <a:srcRect/>
          <a:stretch/>
        </p:blipFill>
        <p:spPr>
          <a:xfrm>
            <a:off x="457199" y="624011"/>
            <a:ext cx="2733521" cy="1321201"/>
          </a:xfrm>
          <a:prstGeom prst="rect">
            <a:avLst/>
          </a:prstGeom>
        </p:spPr>
      </p:pic>
    </p:spTree>
    <p:extLst>
      <p:ext uri="{BB962C8B-B14F-4D97-AF65-F5344CB8AC3E}">
        <p14:creationId xmlns:p14="http://schemas.microsoft.com/office/powerpoint/2010/main" val="1370821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9FF0-BA1C-EC44-90B2-094F7F0AE5E1}"/>
              </a:ext>
            </a:extLst>
          </p:cNvPr>
          <p:cNvSpPr>
            <a:spLocks noGrp="1"/>
          </p:cNvSpPr>
          <p:nvPr>
            <p:ph type="title"/>
          </p:nvPr>
        </p:nvSpPr>
        <p:spPr>
          <a:xfrm>
            <a:off x="396510" y="40176"/>
            <a:ext cx="10848517" cy="1193311"/>
          </a:xfrm>
        </p:spPr>
        <p:txBody>
          <a:bodyPr anchor="ctr"/>
          <a:lstStyle/>
          <a:p>
            <a:r>
              <a:rPr lang="en-GB" dirty="0">
                <a:latin typeface="IBM Plex Sans" panose="020B0503050203000203" pitchFamily="34" charset="0"/>
              </a:rPr>
              <a:t>Climate Change &amp; extinctions</a:t>
            </a:r>
          </a:p>
        </p:txBody>
      </p:sp>
      <p:sp>
        <p:nvSpPr>
          <p:cNvPr id="3" name="Content Placeholder 2">
            <a:extLst>
              <a:ext uri="{FF2B5EF4-FFF2-40B4-BE49-F238E27FC236}">
                <a16:creationId xmlns:a16="http://schemas.microsoft.com/office/drawing/2014/main" id="{793023D6-6C0F-EE43-855A-F937811B3EE0}"/>
              </a:ext>
            </a:extLst>
          </p:cNvPr>
          <p:cNvSpPr>
            <a:spLocks noGrp="1"/>
          </p:cNvSpPr>
          <p:nvPr>
            <p:ph idx="1"/>
          </p:nvPr>
        </p:nvSpPr>
        <p:spPr>
          <a:xfrm>
            <a:off x="83669" y="979866"/>
            <a:ext cx="7901571" cy="5553280"/>
          </a:xfrm>
          <a:noFill/>
          <a:ln>
            <a:noFill/>
          </a:ln>
        </p:spPr>
        <p:txBody>
          <a:bodyPr lIns="180000" tIns="72000" rIns="180000" bIns="180000">
            <a:normAutofit fontScale="92500" lnSpcReduction="10000"/>
          </a:bodyPr>
          <a:lstStyle/>
          <a:p>
            <a:pPr>
              <a:lnSpc>
                <a:spcPct val="150000"/>
              </a:lnSpc>
            </a:pPr>
            <a:r>
              <a:rPr lang="en-GB" sz="1800" dirty="0">
                <a:latin typeface="IBM Plex Sans" panose="020B0503050203000203" pitchFamily="34" charset="0"/>
              </a:rPr>
              <a:t>Unfortunately, humans are driving lots of species to extinction and disrupting important natural ecosystems – more than </a:t>
            </a:r>
            <a:r>
              <a:rPr lang="en-GB" sz="1800" dirty="0">
                <a:solidFill>
                  <a:srgbClr val="FF0000"/>
                </a:solidFill>
                <a:latin typeface="IBM Plex Sans" panose="020B0503050203000203" pitchFamily="34" charset="0"/>
              </a:rPr>
              <a:t>32,000 species are threatened with extinction! </a:t>
            </a:r>
          </a:p>
          <a:p>
            <a:pPr>
              <a:lnSpc>
                <a:spcPct val="150000"/>
              </a:lnSpc>
            </a:pPr>
            <a:r>
              <a:rPr lang="en-GB" sz="1800" dirty="0">
                <a:latin typeface="IBM Plex Sans" panose="020B0503050203000203" pitchFamily="34" charset="0"/>
              </a:rPr>
              <a:t>Humans have caused huge destruction across the globe; we have already significantly altered </a:t>
            </a:r>
            <a:r>
              <a:rPr lang="en-GB" sz="1800" dirty="0">
                <a:solidFill>
                  <a:srgbClr val="FF0000"/>
                </a:solidFill>
                <a:latin typeface="IBM Plex Sans" panose="020B0503050203000203" pitchFamily="34" charset="0"/>
              </a:rPr>
              <a:t>three-quarters of all land </a:t>
            </a:r>
            <a:r>
              <a:rPr lang="en-GB" sz="1800" dirty="0">
                <a:latin typeface="IBM Plex Sans" panose="020B0503050203000203" pitchFamily="34" charset="0"/>
              </a:rPr>
              <a:t>and </a:t>
            </a:r>
            <a:r>
              <a:rPr lang="en-GB" sz="1800" dirty="0">
                <a:solidFill>
                  <a:srgbClr val="FF0000"/>
                </a:solidFill>
                <a:latin typeface="IBM Plex Sans" panose="020B0503050203000203" pitchFamily="34" charset="0"/>
              </a:rPr>
              <a:t>two-thirds of our oceans</a:t>
            </a:r>
            <a:r>
              <a:rPr lang="en-GB" sz="1800" b="1" dirty="0">
                <a:solidFill>
                  <a:srgbClr val="FF0000"/>
                </a:solidFill>
                <a:latin typeface="IBM Plex Sans" panose="020B0503050203000203" pitchFamily="34" charset="0"/>
              </a:rPr>
              <a:t> </a:t>
            </a:r>
            <a:r>
              <a:rPr lang="en-GB" sz="1800" dirty="0">
                <a:latin typeface="IBM Plex Sans" panose="020B0503050203000203" pitchFamily="34" charset="0"/>
              </a:rPr>
              <a:t>– meaning we are losing species before we even know anything about them.</a:t>
            </a:r>
          </a:p>
          <a:p>
            <a:pPr>
              <a:lnSpc>
                <a:spcPct val="150000"/>
              </a:lnSpc>
            </a:pPr>
            <a:r>
              <a:rPr lang="en-GB" sz="1800" dirty="0">
                <a:latin typeface="IBM Plex Sans" panose="020B0503050203000203" pitchFamily="34" charset="0"/>
              </a:rPr>
              <a:t>Climate change has meant that new, emerging </a:t>
            </a:r>
            <a:r>
              <a:rPr lang="en-GB" sz="1800" dirty="0">
                <a:solidFill>
                  <a:srgbClr val="FF0000"/>
                </a:solidFill>
                <a:latin typeface="IBM Plex Sans" panose="020B0503050203000203" pitchFamily="34" charset="0"/>
              </a:rPr>
              <a:t>invasive species </a:t>
            </a:r>
            <a:r>
              <a:rPr lang="en-GB" sz="1800" dirty="0">
                <a:latin typeface="IBM Plex Sans" panose="020B0503050203000203" pitchFamily="34" charset="0"/>
              </a:rPr>
              <a:t>(= species not normally found in an environment, yet have the ability to spread rapidly) may take advantage of the changing conditions and move into different habitats, disrupting the species that already live there.</a:t>
            </a:r>
          </a:p>
          <a:p>
            <a:pPr>
              <a:lnSpc>
                <a:spcPct val="150000"/>
              </a:lnSpc>
            </a:pPr>
            <a:r>
              <a:rPr lang="en-GB" sz="1800" dirty="0">
                <a:latin typeface="IBM Plex Sans" panose="020B0503050203000203" pitchFamily="34" charset="0"/>
              </a:rPr>
              <a:t>The extinction of key species and the arrival of invasive species can change an ecosystem forever.</a:t>
            </a:r>
            <a:endParaRPr lang="en-GB" sz="1800" b="1" dirty="0">
              <a:latin typeface="IBM Plex Sans" panose="020B0503050203000203" pitchFamily="34" charset="0"/>
            </a:endParaRPr>
          </a:p>
          <a:p>
            <a:pPr marL="0" indent="0">
              <a:lnSpc>
                <a:spcPct val="150000"/>
              </a:lnSpc>
              <a:buNone/>
            </a:pPr>
            <a:endParaRPr lang="en-GB" sz="1800" dirty="0">
              <a:latin typeface="IBM Plex Sans" panose="020B0503050203000203" pitchFamily="34" charset="0"/>
            </a:endParaRPr>
          </a:p>
          <a:p>
            <a:pPr>
              <a:lnSpc>
                <a:spcPct val="150000"/>
              </a:lnSpc>
            </a:pPr>
            <a:endParaRPr lang="en-GB" sz="1800" dirty="0">
              <a:latin typeface="IBM Plex Sans" panose="020B0503050203000203" pitchFamily="34" charset="0"/>
            </a:endParaRPr>
          </a:p>
        </p:txBody>
      </p:sp>
      <p:sp>
        <p:nvSpPr>
          <p:cNvPr id="4" name="Slide Number Placeholder 3">
            <a:extLst>
              <a:ext uri="{FF2B5EF4-FFF2-40B4-BE49-F238E27FC236}">
                <a16:creationId xmlns:a16="http://schemas.microsoft.com/office/drawing/2014/main" id="{AA6143B5-D2EC-8E4E-9B7C-6AF58BDC89BA}"/>
              </a:ext>
            </a:extLst>
          </p:cNvPr>
          <p:cNvSpPr>
            <a:spLocks noGrp="1"/>
          </p:cNvSpPr>
          <p:nvPr>
            <p:ph type="sldNum" sz="quarter" idx="12"/>
          </p:nvPr>
        </p:nvSpPr>
        <p:spPr/>
        <p:txBody>
          <a:bodyPr/>
          <a:lstStyle/>
          <a:p>
            <a:fld id="{B9EAB3BA-07EE-4B64-A177-47C30D775877}" type="slidenum">
              <a:rPr lang="en-US" sz="2000" smtClean="0"/>
              <a:t>10</a:t>
            </a:fld>
            <a:endParaRPr lang="en-US" sz="2000" dirty="0"/>
          </a:p>
        </p:txBody>
      </p:sp>
      <p:sp>
        <p:nvSpPr>
          <p:cNvPr id="5" name="Rectangle 4">
            <a:extLst>
              <a:ext uri="{FF2B5EF4-FFF2-40B4-BE49-F238E27FC236}">
                <a16:creationId xmlns:a16="http://schemas.microsoft.com/office/drawing/2014/main" id="{9E8C6833-D00A-534A-8B80-7F56979BCB5B}"/>
              </a:ext>
            </a:extLst>
          </p:cNvPr>
          <p:cNvSpPr/>
          <p:nvPr/>
        </p:nvSpPr>
        <p:spPr>
          <a:xfrm>
            <a:off x="0" y="6448491"/>
            <a:ext cx="8510663" cy="369332"/>
          </a:xfrm>
          <a:prstGeom prst="rect">
            <a:avLst/>
          </a:prstGeom>
        </p:spPr>
        <p:txBody>
          <a:bodyPr wrap="none">
            <a:spAutoFit/>
          </a:bodyPr>
          <a:lstStyle/>
          <a:p>
            <a:r>
              <a:rPr lang="en-GB" b="1" dirty="0">
                <a:solidFill>
                  <a:schemeClr val="bg1"/>
                </a:solidFill>
                <a:latin typeface="IBM Plex Sans" panose="020B0503050203000203" pitchFamily="34" charset="0"/>
              </a:rPr>
              <a:t>Take a look at </a:t>
            </a:r>
            <a:r>
              <a:rPr lang="en-GB" b="1" dirty="0">
                <a:solidFill>
                  <a:srgbClr val="FF0000"/>
                </a:solidFill>
                <a:latin typeface="IBM Plex Sans" panose="020B0503050203000203" pitchFamily="34" charset="0"/>
              </a:rPr>
              <a:t>iucnredlist.org </a:t>
            </a:r>
            <a:r>
              <a:rPr lang="en-GB" b="1" dirty="0">
                <a:solidFill>
                  <a:schemeClr val="bg1"/>
                </a:solidFill>
                <a:latin typeface="IBM Plex Sans" panose="020B0503050203000203" pitchFamily="34" charset="0"/>
              </a:rPr>
              <a:t>to find out more about our endangered species!</a:t>
            </a:r>
          </a:p>
        </p:txBody>
      </p:sp>
      <p:sp>
        <p:nvSpPr>
          <p:cNvPr id="8" name="TextBox 7">
            <a:extLst>
              <a:ext uri="{FF2B5EF4-FFF2-40B4-BE49-F238E27FC236}">
                <a16:creationId xmlns:a16="http://schemas.microsoft.com/office/drawing/2014/main" id="{CB08EB39-3DC4-C64A-8702-F3ED5049ED76}"/>
              </a:ext>
            </a:extLst>
          </p:cNvPr>
          <p:cNvSpPr txBox="1"/>
          <p:nvPr/>
        </p:nvSpPr>
        <p:spPr>
          <a:xfrm>
            <a:off x="8026053" y="4125020"/>
            <a:ext cx="3671888" cy="1477328"/>
          </a:xfrm>
          <a:prstGeom prst="rect">
            <a:avLst/>
          </a:prstGeom>
          <a:solidFill>
            <a:schemeClr val="accent6">
              <a:lumMod val="75000"/>
            </a:schemeClr>
          </a:solidFill>
        </p:spPr>
        <p:txBody>
          <a:bodyPr wrap="square" rtlCol="0">
            <a:spAutoFit/>
          </a:bodyPr>
          <a:lstStyle/>
          <a:p>
            <a:pPr algn="ctr"/>
            <a:r>
              <a:rPr lang="en-GB" b="1" u="sng" dirty="0">
                <a:solidFill>
                  <a:schemeClr val="bg1"/>
                </a:solidFill>
                <a:latin typeface="IBM Plex Sans" panose="020B0503050203000203" pitchFamily="34" charset="0"/>
              </a:rPr>
              <a:t>Lionfish</a:t>
            </a:r>
            <a:r>
              <a:rPr lang="en-GB" b="1" dirty="0">
                <a:solidFill>
                  <a:schemeClr val="bg1"/>
                </a:solidFill>
                <a:latin typeface="IBM Plex Sans" panose="020B0503050203000203" pitchFamily="34" charset="0"/>
              </a:rPr>
              <a:t>:</a:t>
            </a:r>
          </a:p>
          <a:p>
            <a:pPr algn="ctr"/>
            <a:r>
              <a:rPr lang="en-GB" b="1" dirty="0">
                <a:solidFill>
                  <a:schemeClr val="bg1"/>
                </a:solidFill>
                <a:latin typeface="IBM Plex Sans" panose="020B0503050203000203" pitchFamily="34" charset="0"/>
              </a:rPr>
              <a:t> </a:t>
            </a:r>
            <a:r>
              <a:rPr lang="en-GB" dirty="0">
                <a:solidFill>
                  <a:schemeClr val="bg1"/>
                </a:solidFill>
                <a:latin typeface="IBM Plex Sans" panose="020B0503050203000203" pitchFamily="34" charset="0"/>
              </a:rPr>
              <a:t>A formidable invasive species in the Caribbean and Atlantic Oceans, which is outcompeting native fish for resources.</a:t>
            </a:r>
          </a:p>
        </p:txBody>
      </p:sp>
      <p:pic>
        <p:nvPicPr>
          <p:cNvPr id="10" name="Picture 9" descr="Underwater view of a coral&#10;&#10;Description automatically generated">
            <a:extLst>
              <a:ext uri="{FF2B5EF4-FFF2-40B4-BE49-F238E27FC236}">
                <a16:creationId xmlns:a16="http://schemas.microsoft.com/office/drawing/2014/main" id="{4489B603-518B-7E40-BD50-BB8DBE741BD1}"/>
              </a:ext>
            </a:extLst>
          </p:cNvPr>
          <p:cNvPicPr>
            <a:picLocks noChangeAspect="1"/>
          </p:cNvPicPr>
          <p:nvPr/>
        </p:nvPicPr>
        <p:blipFill>
          <a:blip r:embed="rId3"/>
          <a:stretch>
            <a:fillRect/>
          </a:stretch>
        </p:blipFill>
        <p:spPr>
          <a:xfrm>
            <a:off x="8202393" y="1726724"/>
            <a:ext cx="3082410" cy="2311808"/>
          </a:xfrm>
          <a:prstGeom prst="rect">
            <a:avLst/>
          </a:prstGeom>
        </p:spPr>
      </p:pic>
    </p:spTree>
    <p:extLst>
      <p:ext uri="{BB962C8B-B14F-4D97-AF65-F5344CB8AC3E}">
        <p14:creationId xmlns:p14="http://schemas.microsoft.com/office/powerpoint/2010/main" val="3993803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9FF0-BA1C-EC44-90B2-094F7F0AE5E1}"/>
              </a:ext>
            </a:extLst>
          </p:cNvPr>
          <p:cNvSpPr>
            <a:spLocks noGrp="1"/>
          </p:cNvSpPr>
          <p:nvPr>
            <p:ph type="title"/>
          </p:nvPr>
        </p:nvSpPr>
        <p:spPr>
          <a:xfrm>
            <a:off x="404602" y="97104"/>
            <a:ext cx="10854713" cy="1136384"/>
          </a:xfrm>
        </p:spPr>
        <p:txBody>
          <a:bodyPr anchor="ctr"/>
          <a:lstStyle/>
          <a:p>
            <a:r>
              <a:rPr lang="en-GB" dirty="0">
                <a:latin typeface="IBM Plex Sans" panose="020B0503050203000203" pitchFamily="34" charset="0"/>
              </a:rPr>
              <a:t>Climate Change &amp; extinctions</a:t>
            </a:r>
          </a:p>
        </p:txBody>
      </p:sp>
      <p:sp>
        <p:nvSpPr>
          <p:cNvPr id="3" name="Content Placeholder 2">
            <a:extLst>
              <a:ext uri="{FF2B5EF4-FFF2-40B4-BE49-F238E27FC236}">
                <a16:creationId xmlns:a16="http://schemas.microsoft.com/office/drawing/2014/main" id="{793023D6-6C0F-EE43-855A-F937811B3EE0}"/>
              </a:ext>
            </a:extLst>
          </p:cNvPr>
          <p:cNvSpPr>
            <a:spLocks noGrp="1"/>
          </p:cNvSpPr>
          <p:nvPr>
            <p:ph idx="1"/>
          </p:nvPr>
        </p:nvSpPr>
        <p:spPr>
          <a:xfrm>
            <a:off x="573499" y="1233487"/>
            <a:ext cx="11045001" cy="4695825"/>
          </a:xfrm>
          <a:noFill/>
          <a:ln>
            <a:noFill/>
          </a:ln>
        </p:spPr>
        <p:txBody>
          <a:bodyPr lIns="180000" tIns="72000" rIns="180000" bIns="180000">
            <a:normAutofit/>
          </a:bodyPr>
          <a:lstStyle/>
          <a:p>
            <a:pPr marL="0" indent="0">
              <a:buNone/>
            </a:pPr>
            <a:r>
              <a:rPr lang="en-GB" sz="2400" b="1" dirty="0">
                <a:solidFill>
                  <a:srgbClr val="FF0000"/>
                </a:solidFill>
                <a:latin typeface="IBM Plex Sans" panose="020B0503050203000203" pitchFamily="34" charset="0"/>
              </a:rPr>
              <a:t>This is where eDNA comes in…</a:t>
            </a:r>
          </a:p>
          <a:p>
            <a:r>
              <a:rPr lang="en-GB" dirty="0">
                <a:latin typeface="IBM Plex Sans" panose="020B0503050203000203" pitchFamily="34" charset="0"/>
              </a:rPr>
              <a:t>It is now more important than ever that we understand which species are present in different places and the roles they play in their ecosystems.</a:t>
            </a:r>
          </a:p>
          <a:p>
            <a:r>
              <a:rPr lang="en-GB" dirty="0">
                <a:latin typeface="IBM Plex Sans" panose="020B0503050203000203" pitchFamily="34" charset="0"/>
              </a:rPr>
              <a:t>The more we know about the ecosystems around us, the better equipped we can be for protecting them.</a:t>
            </a:r>
          </a:p>
          <a:p>
            <a:r>
              <a:rPr lang="en-GB" dirty="0">
                <a:latin typeface="IBM Plex Sans" panose="020B0503050203000203" pitchFamily="34" charset="0"/>
              </a:rPr>
              <a:t>With the help of eDNA, rare, endangered and new species are being revealed, helping us to ensure these species are protected and conserved.</a:t>
            </a:r>
          </a:p>
          <a:p>
            <a:r>
              <a:rPr lang="en-GB" dirty="0">
                <a:latin typeface="IBM Plex Sans" panose="020B0503050203000203" pitchFamily="34" charset="0"/>
              </a:rPr>
              <a:t>eDNA can also be used as an </a:t>
            </a:r>
            <a:r>
              <a:rPr lang="en-GB" dirty="0">
                <a:solidFill>
                  <a:srgbClr val="FF0000"/>
                </a:solidFill>
                <a:latin typeface="IBM Plex Sans" panose="020B0503050203000203" pitchFamily="34" charset="0"/>
              </a:rPr>
              <a:t>early warning </a:t>
            </a:r>
            <a:r>
              <a:rPr lang="en-GB" dirty="0">
                <a:latin typeface="IBM Plex Sans" panose="020B0503050203000203" pitchFamily="34" charset="0"/>
              </a:rPr>
              <a:t>for invasive species, helping scientists to respond quickly and appropriately to the threat.</a:t>
            </a:r>
          </a:p>
          <a:p>
            <a:endParaRPr lang="en-GB" dirty="0">
              <a:latin typeface="IBM Plex Sans" panose="020B0503050203000203" pitchFamily="34" charset="0"/>
            </a:endParaRPr>
          </a:p>
        </p:txBody>
      </p:sp>
      <p:sp>
        <p:nvSpPr>
          <p:cNvPr id="4" name="Slide Number Placeholder 3">
            <a:extLst>
              <a:ext uri="{FF2B5EF4-FFF2-40B4-BE49-F238E27FC236}">
                <a16:creationId xmlns:a16="http://schemas.microsoft.com/office/drawing/2014/main" id="{AA6143B5-D2EC-8E4E-9B7C-6AF58BDC89BA}"/>
              </a:ext>
            </a:extLst>
          </p:cNvPr>
          <p:cNvSpPr>
            <a:spLocks noGrp="1"/>
          </p:cNvSpPr>
          <p:nvPr>
            <p:ph type="sldNum" sz="quarter" idx="12"/>
          </p:nvPr>
        </p:nvSpPr>
        <p:spPr>
          <a:xfrm>
            <a:off x="11501438" y="6408742"/>
            <a:ext cx="606892" cy="448830"/>
          </a:xfrm>
        </p:spPr>
        <p:txBody>
          <a:bodyPr/>
          <a:lstStyle/>
          <a:p>
            <a:fld id="{B9EAB3BA-07EE-4B64-A177-47C30D775877}" type="slidenum">
              <a:rPr lang="en-US" sz="2000" smtClean="0"/>
              <a:t>11</a:t>
            </a:fld>
            <a:endParaRPr lang="en-US" sz="2000" dirty="0"/>
          </a:p>
        </p:txBody>
      </p:sp>
    </p:spTree>
    <p:extLst>
      <p:ext uri="{BB962C8B-B14F-4D97-AF65-F5344CB8AC3E}">
        <p14:creationId xmlns:p14="http://schemas.microsoft.com/office/powerpoint/2010/main" val="283870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0575-6108-F34E-80A6-7E33FA3882AB}"/>
              </a:ext>
            </a:extLst>
          </p:cNvPr>
          <p:cNvSpPr>
            <a:spLocks noGrp="1"/>
          </p:cNvSpPr>
          <p:nvPr>
            <p:ph type="title"/>
          </p:nvPr>
        </p:nvSpPr>
        <p:spPr>
          <a:xfrm>
            <a:off x="596900" y="111580"/>
            <a:ext cx="11136550" cy="835091"/>
          </a:xfrm>
        </p:spPr>
        <p:txBody>
          <a:bodyPr anchor="ctr"/>
          <a:lstStyle/>
          <a:p>
            <a:r>
              <a:rPr lang="en-GB" cap="none" dirty="0">
                <a:latin typeface="IBM Plex Sans" panose="020B0503050203000203" pitchFamily="34" charset="0"/>
              </a:rPr>
              <a:t>e</a:t>
            </a:r>
            <a:r>
              <a:rPr lang="en-GB" dirty="0">
                <a:latin typeface="IBM Plex Sans" panose="020B0503050203000203" pitchFamily="34" charset="0"/>
              </a:rPr>
              <a:t>DNA in action</a:t>
            </a:r>
          </a:p>
        </p:txBody>
      </p:sp>
      <p:sp>
        <p:nvSpPr>
          <p:cNvPr id="3" name="Content Placeholder 2">
            <a:extLst>
              <a:ext uri="{FF2B5EF4-FFF2-40B4-BE49-F238E27FC236}">
                <a16:creationId xmlns:a16="http://schemas.microsoft.com/office/drawing/2014/main" id="{0602EEAB-E6FD-E942-8769-E9A94363A438}"/>
              </a:ext>
            </a:extLst>
          </p:cNvPr>
          <p:cNvSpPr>
            <a:spLocks noGrp="1"/>
          </p:cNvSpPr>
          <p:nvPr>
            <p:ph idx="1"/>
          </p:nvPr>
        </p:nvSpPr>
        <p:spPr>
          <a:xfrm>
            <a:off x="177566" y="996915"/>
            <a:ext cx="11836867" cy="607864"/>
          </a:xfrm>
        </p:spPr>
        <p:txBody>
          <a:bodyPr>
            <a:normAutofit/>
          </a:bodyPr>
          <a:lstStyle/>
          <a:p>
            <a:pPr marL="0" indent="0">
              <a:buNone/>
            </a:pPr>
            <a:r>
              <a:rPr lang="en-GB" sz="1800" b="1" dirty="0">
                <a:latin typeface="IBM Plex Sans" panose="020B0503050203000203" pitchFamily="34" charset="0"/>
              </a:rPr>
              <a:t>A group of scientists in Australia were looking for an endangered species of bird called the Gouldian finch…</a:t>
            </a:r>
          </a:p>
          <a:p>
            <a:pPr marL="0" indent="0">
              <a:buNone/>
            </a:pPr>
            <a:endParaRPr lang="en-GB" sz="1800" dirty="0">
              <a:latin typeface="IBM Plex Sans" panose="020B0503050203000203" pitchFamily="34" charset="0"/>
            </a:endParaRPr>
          </a:p>
        </p:txBody>
      </p:sp>
      <p:sp>
        <p:nvSpPr>
          <p:cNvPr id="4" name="Slide Number Placeholder 3">
            <a:extLst>
              <a:ext uri="{FF2B5EF4-FFF2-40B4-BE49-F238E27FC236}">
                <a16:creationId xmlns:a16="http://schemas.microsoft.com/office/drawing/2014/main" id="{8E03555D-C08C-6B43-A7F0-EA094D78A309}"/>
              </a:ext>
            </a:extLst>
          </p:cNvPr>
          <p:cNvSpPr>
            <a:spLocks noGrp="1"/>
          </p:cNvSpPr>
          <p:nvPr>
            <p:ph type="sldNum" sz="quarter" idx="12"/>
          </p:nvPr>
        </p:nvSpPr>
        <p:spPr>
          <a:xfrm>
            <a:off x="11501438" y="6408742"/>
            <a:ext cx="606892" cy="448830"/>
          </a:xfrm>
        </p:spPr>
        <p:txBody>
          <a:bodyPr/>
          <a:lstStyle/>
          <a:p>
            <a:fld id="{B9EAB3BA-07EE-4B64-A177-47C30D775877}" type="slidenum">
              <a:rPr lang="en-US" sz="2000" smtClean="0"/>
              <a:t>12</a:t>
            </a:fld>
            <a:endParaRPr lang="en-US" sz="2000" dirty="0"/>
          </a:p>
        </p:txBody>
      </p:sp>
      <p:sp>
        <p:nvSpPr>
          <p:cNvPr id="8" name="TextBox 7">
            <a:extLst>
              <a:ext uri="{FF2B5EF4-FFF2-40B4-BE49-F238E27FC236}">
                <a16:creationId xmlns:a16="http://schemas.microsoft.com/office/drawing/2014/main" id="{FCB26D82-D93E-DE4F-96AB-41FFBF92FB98}"/>
              </a:ext>
            </a:extLst>
          </p:cNvPr>
          <p:cNvSpPr txBox="1"/>
          <p:nvPr/>
        </p:nvSpPr>
        <p:spPr>
          <a:xfrm>
            <a:off x="0" y="1604779"/>
            <a:ext cx="7843078" cy="442877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900" dirty="0">
                <a:latin typeface="IBM Plex Sans" panose="020B0503050203000203" pitchFamily="34" charset="0"/>
              </a:rPr>
              <a:t>They decided to use eDNA testing of waterholes that they suspected the Gouldian finch would be drinking from.</a:t>
            </a:r>
          </a:p>
          <a:p>
            <a:pPr marL="285750" indent="-285750">
              <a:lnSpc>
                <a:spcPct val="150000"/>
              </a:lnSpc>
              <a:buFont typeface="Arial" panose="020B0604020202020204" pitchFamily="34" charset="0"/>
              <a:buChar char="•"/>
            </a:pPr>
            <a:r>
              <a:rPr lang="en-GB" sz="1900" dirty="0">
                <a:latin typeface="IBM Plex Sans" panose="020B0503050203000203" pitchFamily="34" charset="0"/>
              </a:rPr>
              <a:t>Using these samples of water, they were able to identify that this endangered species had visited the waterhole.</a:t>
            </a:r>
          </a:p>
          <a:p>
            <a:pPr marL="285750" indent="-285750">
              <a:lnSpc>
                <a:spcPct val="150000"/>
              </a:lnSpc>
              <a:buFont typeface="Arial" panose="020B0604020202020204" pitchFamily="34" charset="0"/>
              <a:buChar char="•"/>
            </a:pPr>
            <a:r>
              <a:rPr lang="en-GB" sz="1900" dirty="0">
                <a:latin typeface="IBM Plex Sans" panose="020B0503050203000203" pitchFamily="34" charset="0"/>
              </a:rPr>
              <a:t>Because of eDNA degradation, they were even able to tell that a bird had visited the waterhole within the previous 48 hours.</a:t>
            </a:r>
          </a:p>
          <a:p>
            <a:pPr marL="285750" indent="-285750">
              <a:lnSpc>
                <a:spcPct val="150000"/>
              </a:lnSpc>
              <a:buFont typeface="Arial" panose="020B0604020202020204" pitchFamily="34" charset="0"/>
              <a:buChar char="•"/>
            </a:pPr>
            <a:r>
              <a:rPr lang="en-GB" sz="1900" dirty="0">
                <a:latin typeface="IBM Plex Sans" panose="020B0503050203000203" pitchFamily="34" charset="0"/>
              </a:rPr>
              <a:t>Using eDNA information like this, we can better understand the species’ behaviours and predict its location.</a:t>
            </a:r>
          </a:p>
          <a:p>
            <a:pPr marL="285750" indent="-285750">
              <a:lnSpc>
                <a:spcPct val="150000"/>
              </a:lnSpc>
              <a:buClr>
                <a:schemeClr val="tx1"/>
              </a:buClr>
              <a:buFont typeface="Arial" panose="020B0604020202020204" pitchFamily="34" charset="0"/>
              <a:buChar char="•"/>
            </a:pPr>
            <a:r>
              <a:rPr lang="en-GB" sz="1900" dirty="0">
                <a:solidFill>
                  <a:srgbClr val="FF0000"/>
                </a:solidFill>
                <a:latin typeface="IBM Plex Sans" panose="020B0503050203000203" pitchFamily="34" charset="0"/>
              </a:rPr>
              <a:t>The Gouldian finch is only found in Australia; this means that it is essential that we protect and conserve it.</a:t>
            </a:r>
          </a:p>
        </p:txBody>
      </p:sp>
      <p:pic>
        <p:nvPicPr>
          <p:cNvPr id="9" name="Picture 8" descr="A colorful bird perched on a wooden surface&#10;&#10;Description automatically generated">
            <a:extLst>
              <a:ext uri="{FF2B5EF4-FFF2-40B4-BE49-F238E27FC236}">
                <a16:creationId xmlns:a16="http://schemas.microsoft.com/office/drawing/2014/main" id="{49DE1637-BDAC-1545-94F3-E0BCD9AE474F}"/>
              </a:ext>
            </a:extLst>
          </p:cNvPr>
          <p:cNvPicPr>
            <a:picLocks noChangeAspect="1"/>
          </p:cNvPicPr>
          <p:nvPr/>
        </p:nvPicPr>
        <p:blipFill>
          <a:blip r:embed="rId3"/>
          <a:stretch>
            <a:fillRect/>
          </a:stretch>
        </p:blipFill>
        <p:spPr>
          <a:xfrm>
            <a:off x="8024675" y="1492606"/>
            <a:ext cx="3476763" cy="2276317"/>
          </a:xfrm>
          <a:prstGeom prst="rect">
            <a:avLst/>
          </a:prstGeom>
        </p:spPr>
      </p:pic>
      <p:pic>
        <p:nvPicPr>
          <p:cNvPr id="11" name="Picture 10" descr="A colorful bird perched on a tree branch&#10;&#10;Description automatically generated">
            <a:extLst>
              <a:ext uri="{FF2B5EF4-FFF2-40B4-BE49-F238E27FC236}">
                <a16:creationId xmlns:a16="http://schemas.microsoft.com/office/drawing/2014/main" id="{D6B648AA-25DB-4640-A7EC-B66FE6169FE5}"/>
              </a:ext>
            </a:extLst>
          </p:cNvPr>
          <p:cNvPicPr>
            <a:picLocks noChangeAspect="1"/>
          </p:cNvPicPr>
          <p:nvPr/>
        </p:nvPicPr>
        <p:blipFill>
          <a:blip r:embed="rId4"/>
          <a:stretch>
            <a:fillRect/>
          </a:stretch>
        </p:blipFill>
        <p:spPr>
          <a:xfrm>
            <a:off x="8024675" y="3819167"/>
            <a:ext cx="3476763" cy="2514141"/>
          </a:xfrm>
          <a:prstGeom prst="rect">
            <a:avLst/>
          </a:prstGeom>
        </p:spPr>
      </p:pic>
    </p:spTree>
    <p:extLst>
      <p:ext uri="{BB962C8B-B14F-4D97-AF65-F5344CB8AC3E}">
        <p14:creationId xmlns:p14="http://schemas.microsoft.com/office/powerpoint/2010/main" val="332918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88160F-F3A0-C74D-9EFD-69C2B51C1038}"/>
              </a:ext>
            </a:extLst>
          </p:cNvPr>
          <p:cNvPicPr>
            <a:picLocks noChangeAspect="1"/>
          </p:cNvPicPr>
          <p:nvPr/>
        </p:nvPicPr>
        <p:blipFill rotWithShape="1">
          <a:blip r:embed="rId3"/>
          <a:srcRect l="22339"/>
          <a:stretch/>
        </p:blipFill>
        <p:spPr>
          <a:xfrm>
            <a:off x="8432800" y="1669210"/>
            <a:ext cx="3027156" cy="2923429"/>
          </a:xfrm>
          <a:prstGeom prst="rect">
            <a:avLst/>
          </a:prstGeom>
        </p:spPr>
      </p:pic>
      <p:sp>
        <p:nvSpPr>
          <p:cNvPr id="2" name="Title 1">
            <a:extLst>
              <a:ext uri="{FF2B5EF4-FFF2-40B4-BE49-F238E27FC236}">
                <a16:creationId xmlns:a16="http://schemas.microsoft.com/office/drawing/2014/main" id="{4B1D0575-6108-F34E-80A6-7E33FA3882AB}"/>
              </a:ext>
            </a:extLst>
          </p:cNvPr>
          <p:cNvSpPr>
            <a:spLocks noGrp="1"/>
          </p:cNvSpPr>
          <p:nvPr>
            <p:ph type="title"/>
          </p:nvPr>
        </p:nvSpPr>
        <p:spPr>
          <a:xfrm>
            <a:off x="444500" y="72828"/>
            <a:ext cx="11394148" cy="916416"/>
          </a:xfrm>
        </p:spPr>
        <p:txBody>
          <a:bodyPr anchor="ctr"/>
          <a:lstStyle/>
          <a:p>
            <a:r>
              <a:rPr lang="en-GB" cap="none" dirty="0">
                <a:latin typeface="IBM Plex Sans" panose="020B0503050203000203" pitchFamily="34" charset="0"/>
              </a:rPr>
              <a:t>e</a:t>
            </a:r>
            <a:r>
              <a:rPr lang="en-GB" dirty="0">
                <a:latin typeface="IBM Plex Sans" panose="020B0503050203000203" pitchFamily="34" charset="0"/>
              </a:rPr>
              <a:t>DNA in </a:t>
            </a:r>
            <a:r>
              <a:rPr lang="en-GB" dirty="0" err="1">
                <a:latin typeface="IBM Plex Sans" panose="020B0503050203000203" pitchFamily="34" charset="0"/>
              </a:rPr>
              <a:t>aCTION</a:t>
            </a:r>
            <a:endParaRPr lang="en-GB" dirty="0">
              <a:latin typeface="IBM Plex Sans" panose="020B0503050203000203" pitchFamily="34" charset="0"/>
            </a:endParaRPr>
          </a:p>
        </p:txBody>
      </p:sp>
      <p:sp>
        <p:nvSpPr>
          <p:cNvPr id="4" name="Slide Number Placeholder 3">
            <a:extLst>
              <a:ext uri="{FF2B5EF4-FFF2-40B4-BE49-F238E27FC236}">
                <a16:creationId xmlns:a16="http://schemas.microsoft.com/office/drawing/2014/main" id="{8E03555D-C08C-6B43-A7F0-EA094D78A309}"/>
              </a:ext>
            </a:extLst>
          </p:cNvPr>
          <p:cNvSpPr>
            <a:spLocks noGrp="1"/>
          </p:cNvSpPr>
          <p:nvPr>
            <p:ph type="sldNum" sz="quarter" idx="12"/>
          </p:nvPr>
        </p:nvSpPr>
        <p:spPr>
          <a:xfrm>
            <a:off x="11415713" y="6408742"/>
            <a:ext cx="692617" cy="449258"/>
          </a:xfrm>
        </p:spPr>
        <p:txBody>
          <a:bodyPr/>
          <a:lstStyle/>
          <a:p>
            <a:fld id="{B9EAB3BA-07EE-4B64-A177-47C30D775877}" type="slidenum">
              <a:rPr lang="en-US" sz="2000" smtClean="0"/>
              <a:t>13</a:t>
            </a:fld>
            <a:endParaRPr lang="en-US" sz="2000" dirty="0"/>
          </a:p>
        </p:txBody>
      </p:sp>
      <p:sp>
        <p:nvSpPr>
          <p:cNvPr id="9" name="Content Placeholder 8">
            <a:extLst>
              <a:ext uri="{FF2B5EF4-FFF2-40B4-BE49-F238E27FC236}">
                <a16:creationId xmlns:a16="http://schemas.microsoft.com/office/drawing/2014/main" id="{84B028B9-7C12-B749-988D-2A4C59A64A0C}"/>
              </a:ext>
            </a:extLst>
          </p:cNvPr>
          <p:cNvSpPr>
            <a:spLocks noGrp="1"/>
          </p:cNvSpPr>
          <p:nvPr>
            <p:ph idx="1"/>
          </p:nvPr>
        </p:nvSpPr>
        <p:spPr>
          <a:xfrm>
            <a:off x="444500" y="989244"/>
            <a:ext cx="9953565" cy="539519"/>
          </a:xfrm>
        </p:spPr>
        <p:txBody>
          <a:bodyPr>
            <a:normAutofit/>
          </a:bodyPr>
          <a:lstStyle/>
          <a:p>
            <a:pPr marL="0" indent="0">
              <a:buNone/>
            </a:pPr>
            <a:r>
              <a:rPr lang="en-GB" b="1" dirty="0">
                <a:latin typeface="IBM Plex Sans" panose="020B0503050203000203" pitchFamily="34" charset="0"/>
              </a:rPr>
              <a:t>eDNA technology has been implemented by the UK government… </a:t>
            </a:r>
          </a:p>
        </p:txBody>
      </p:sp>
      <p:sp>
        <p:nvSpPr>
          <p:cNvPr id="11" name="TextBox 10">
            <a:extLst>
              <a:ext uri="{FF2B5EF4-FFF2-40B4-BE49-F238E27FC236}">
                <a16:creationId xmlns:a16="http://schemas.microsoft.com/office/drawing/2014/main" id="{2133152D-6326-1641-AD76-9DEB0F544FD0}"/>
              </a:ext>
            </a:extLst>
          </p:cNvPr>
          <p:cNvSpPr txBox="1"/>
          <p:nvPr/>
        </p:nvSpPr>
        <p:spPr>
          <a:xfrm>
            <a:off x="157162" y="1344256"/>
            <a:ext cx="8047038" cy="46175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dirty="0">
                <a:latin typeface="IBM Plex Sans" panose="020B0503050203000203" pitchFamily="34" charset="0"/>
              </a:rPr>
              <a:t>Great crested newts are an endangered and protected species in the UK.</a:t>
            </a:r>
          </a:p>
          <a:p>
            <a:pPr marL="342900" indent="-342900">
              <a:lnSpc>
                <a:spcPct val="150000"/>
              </a:lnSpc>
              <a:buFont typeface="Arial" panose="020B0604020202020204" pitchFamily="34" charset="0"/>
              <a:buChar char="•"/>
            </a:pPr>
            <a:r>
              <a:rPr lang="en-GB" dirty="0">
                <a:latin typeface="IBM Plex Sans" panose="020B0503050203000203" pitchFamily="34" charset="0"/>
              </a:rPr>
              <a:t>However, they can be tricky to monitor as many of the traditional methods are harmful, invasive and inaccurate.</a:t>
            </a:r>
          </a:p>
          <a:p>
            <a:pPr marL="342900" indent="-342900">
              <a:lnSpc>
                <a:spcPct val="150000"/>
              </a:lnSpc>
              <a:buFont typeface="Arial" panose="020B0604020202020204" pitchFamily="34" charset="0"/>
              <a:buChar char="•"/>
            </a:pPr>
            <a:r>
              <a:rPr lang="en-GB" dirty="0">
                <a:latin typeface="IBM Plex Sans" panose="020B0503050203000203" pitchFamily="34" charset="0"/>
              </a:rPr>
              <a:t>They breed in ponds during the spring and hibernate underground in the winter.</a:t>
            </a:r>
          </a:p>
          <a:p>
            <a:pPr marL="342900" indent="-342900">
              <a:lnSpc>
                <a:spcPct val="150000"/>
              </a:lnSpc>
              <a:buFont typeface="Arial" panose="020B0604020202020204" pitchFamily="34" charset="0"/>
              <a:buChar char="•"/>
            </a:pPr>
            <a:r>
              <a:rPr lang="en-GB" dirty="0">
                <a:latin typeface="IBM Plex Sans" panose="020B0503050203000203" pitchFamily="34" charset="0"/>
              </a:rPr>
              <a:t>To make sure that people do not build houses or car parks near a breeding site, they must prove that these newts do not live there.</a:t>
            </a:r>
          </a:p>
          <a:p>
            <a:pPr marL="342900" indent="-342900">
              <a:lnSpc>
                <a:spcPct val="150000"/>
              </a:lnSpc>
              <a:buFont typeface="Arial" panose="020B0604020202020204" pitchFamily="34" charset="0"/>
              <a:buChar char="•"/>
            </a:pPr>
            <a:r>
              <a:rPr lang="en-GB" dirty="0">
                <a:latin typeface="IBM Plex Sans" panose="020B0503050203000203" pitchFamily="34" charset="0"/>
              </a:rPr>
              <a:t>In 2014, the UK government approved the use of eDNA analysis as an alternative method of surveying.</a:t>
            </a:r>
          </a:p>
          <a:p>
            <a:pPr marL="342900" indent="-342900">
              <a:lnSpc>
                <a:spcPct val="150000"/>
              </a:lnSpc>
              <a:buClr>
                <a:schemeClr val="tx1"/>
              </a:buClr>
              <a:buFont typeface="Arial" panose="020B0604020202020204" pitchFamily="34" charset="0"/>
              <a:buChar char="•"/>
            </a:pPr>
            <a:r>
              <a:rPr lang="en-GB" dirty="0">
                <a:solidFill>
                  <a:srgbClr val="FF0000"/>
                </a:solidFill>
                <a:latin typeface="IBM Plex Sans" panose="020B0503050203000203" pitchFamily="34" charset="0"/>
              </a:rPr>
              <a:t>This means that we are now much better at detecting and protecting our little newts.</a:t>
            </a:r>
          </a:p>
        </p:txBody>
      </p:sp>
      <p:sp>
        <p:nvSpPr>
          <p:cNvPr id="14" name="Oval Callout 13">
            <a:extLst>
              <a:ext uri="{FF2B5EF4-FFF2-40B4-BE49-F238E27FC236}">
                <a16:creationId xmlns:a16="http://schemas.microsoft.com/office/drawing/2014/main" id="{55B139B8-E4A0-964A-8CF7-A4CBB751BB7C}"/>
              </a:ext>
            </a:extLst>
          </p:cNvPr>
          <p:cNvSpPr/>
          <p:nvPr/>
        </p:nvSpPr>
        <p:spPr>
          <a:xfrm>
            <a:off x="9870233" y="4592639"/>
            <a:ext cx="2238097" cy="1473196"/>
          </a:xfrm>
          <a:prstGeom prst="wedgeEllipseCallout">
            <a:avLst>
              <a:gd name="adj1" fmla="val -37380"/>
              <a:gd name="adj2" fmla="val -85849"/>
            </a:avLst>
          </a:prstGeom>
          <a:solidFill>
            <a:srgbClr val="8DC5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IBM Plex Sans" panose="020B0503050203000203" pitchFamily="34" charset="0"/>
              </a:rPr>
              <a:t>Oi! Human! Don’t build here!</a:t>
            </a:r>
          </a:p>
        </p:txBody>
      </p:sp>
    </p:spTree>
    <p:extLst>
      <p:ext uri="{BB962C8B-B14F-4D97-AF65-F5344CB8AC3E}">
        <p14:creationId xmlns:p14="http://schemas.microsoft.com/office/powerpoint/2010/main" val="1603777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0575-6108-F34E-80A6-7E33FA3882AB}"/>
              </a:ext>
            </a:extLst>
          </p:cNvPr>
          <p:cNvSpPr>
            <a:spLocks noGrp="1"/>
          </p:cNvSpPr>
          <p:nvPr>
            <p:ph type="title"/>
          </p:nvPr>
        </p:nvSpPr>
        <p:spPr>
          <a:xfrm>
            <a:off x="436970" y="0"/>
            <a:ext cx="9961096" cy="1233488"/>
          </a:xfrm>
        </p:spPr>
        <p:txBody>
          <a:bodyPr anchor="ctr"/>
          <a:lstStyle/>
          <a:p>
            <a:r>
              <a:rPr lang="en-GB" cap="none" dirty="0">
                <a:latin typeface="IBM Plex Sans" panose="020B0503050203000203" pitchFamily="34" charset="0"/>
              </a:rPr>
              <a:t>e</a:t>
            </a:r>
            <a:r>
              <a:rPr lang="en-GB" dirty="0">
                <a:latin typeface="IBM Plex Sans" panose="020B0503050203000203" pitchFamily="34" charset="0"/>
              </a:rPr>
              <a:t>DNA in action</a:t>
            </a:r>
          </a:p>
        </p:txBody>
      </p:sp>
      <p:sp>
        <p:nvSpPr>
          <p:cNvPr id="4" name="Slide Number Placeholder 3">
            <a:extLst>
              <a:ext uri="{FF2B5EF4-FFF2-40B4-BE49-F238E27FC236}">
                <a16:creationId xmlns:a16="http://schemas.microsoft.com/office/drawing/2014/main" id="{8E03555D-C08C-6B43-A7F0-EA094D78A309}"/>
              </a:ext>
            </a:extLst>
          </p:cNvPr>
          <p:cNvSpPr>
            <a:spLocks noGrp="1"/>
          </p:cNvSpPr>
          <p:nvPr>
            <p:ph type="sldNum" sz="quarter" idx="12"/>
          </p:nvPr>
        </p:nvSpPr>
        <p:spPr>
          <a:xfrm>
            <a:off x="11415713" y="6408742"/>
            <a:ext cx="692617" cy="449258"/>
          </a:xfrm>
        </p:spPr>
        <p:txBody>
          <a:bodyPr/>
          <a:lstStyle/>
          <a:p>
            <a:fld id="{B9EAB3BA-07EE-4B64-A177-47C30D775877}" type="slidenum">
              <a:rPr lang="en-US" sz="2000" smtClean="0"/>
              <a:t>14</a:t>
            </a:fld>
            <a:endParaRPr lang="en-US" sz="2000" dirty="0"/>
          </a:p>
        </p:txBody>
      </p:sp>
      <p:sp>
        <p:nvSpPr>
          <p:cNvPr id="5" name="Content Placeholder 4">
            <a:extLst>
              <a:ext uri="{FF2B5EF4-FFF2-40B4-BE49-F238E27FC236}">
                <a16:creationId xmlns:a16="http://schemas.microsoft.com/office/drawing/2014/main" id="{D679FE28-F2DF-3E40-AF02-5A331F58A514}"/>
              </a:ext>
            </a:extLst>
          </p:cNvPr>
          <p:cNvSpPr>
            <a:spLocks noGrp="1"/>
          </p:cNvSpPr>
          <p:nvPr>
            <p:ph idx="1"/>
          </p:nvPr>
        </p:nvSpPr>
        <p:spPr>
          <a:xfrm>
            <a:off x="157163" y="931278"/>
            <a:ext cx="11730042" cy="392037"/>
          </a:xfrm>
        </p:spPr>
        <p:txBody>
          <a:bodyPr>
            <a:normAutofit/>
          </a:bodyPr>
          <a:lstStyle/>
          <a:p>
            <a:pPr marL="0" indent="0">
              <a:buNone/>
            </a:pPr>
            <a:r>
              <a:rPr lang="en-GB" b="1" dirty="0"/>
              <a:t>Saving the most endangered whale species in the world…</a:t>
            </a:r>
          </a:p>
        </p:txBody>
      </p:sp>
      <p:sp>
        <p:nvSpPr>
          <p:cNvPr id="17" name="Content Placeholder 4">
            <a:extLst>
              <a:ext uri="{FF2B5EF4-FFF2-40B4-BE49-F238E27FC236}">
                <a16:creationId xmlns:a16="http://schemas.microsoft.com/office/drawing/2014/main" id="{8BB71711-51F8-A947-8B94-757CA62B0D93}"/>
              </a:ext>
            </a:extLst>
          </p:cNvPr>
          <p:cNvSpPr txBox="1">
            <a:spLocks/>
          </p:cNvSpPr>
          <p:nvPr/>
        </p:nvSpPr>
        <p:spPr>
          <a:xfrm>
            <a:off x="100892" y="2254593"/>
            <a:ext cx="8444298" cy="3956179"/>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IBM Plex Sans" panose="020B0503050203000203" pitchFamily="34" charset="0"/>
              </a:rPr>
              <a:t>This subspecies is under threat due to oil and gas development, entanglement in fishing equipment, and increasing ocean noise.</a:t>
            </a:r>
          </a:p>
          <a:p>
            <a:r>
              <a:rPr lang="en-GB" sz="1600" dirty="0">
                <a:latin typeface="IBM Plex Sans" panose="020B0503050203000203" pitchFamily="34" charset="0"/>
              </a:rPr>
              <a:t>They are extremely hard to spot and this has made it difficult for scientists to monitor their numbers… That’s where eDNA comes in!</a:t>
            </a:r>
          </a:p>
          <a:p>
            <a:r>
              <a:rPr lang="en-GB" sz="1600" dirty="0">
                <a:latin typeface="IBM Plex Sans" panose="020B0503050203000203" pitchFamily="34" charset="0"/>
              </a:rPr>
              <a:t>Scientists have come up with a device that is moored far from the coast and at a depth of 240 meters.</a:t>
            </a:r>
          </a:p>
          <a:p>
            <a:r>
              <a:rPr lang="en-GB" sz="1600" dirty="0">
                <a:latin typeface="IBM Plex Sans" panose="020B0503050203000203" pitchFamily="34" charset="0"/>
              </a:rPr>
              <a:t>This device collects water samples and preserves the eDNA collected.</a:t>
            </a:r>
          </a:p>
          <a:p>
            <a:r>
              <a:rPr lang="en-GB" sz="1600" dirty="0">
                <a:latin typeface="IBM Plex Sans" panose="020B0503050203000203" pitchFamily="34" charset="0"/>
              </a:rPr>
              <a:t>Once the device has been recovered, scientists will analyse the eDNA and look for Bryde’s whale DNA.</a:t>
            </a:r>
          </a:p>
          <a:p>
            <a:r>
              <a:rPr lang="en-GB" sz="1600" dirty="0">
                <a:solidFill>
                  <a:srgbClr val="FF0000"/>
                </a:solidFill>
                <a:latin typeface="IBM Plex Sans" panose="020B0503050203000203" pitchFamily="34" charset="0"/>
              </a:rPr>
              <a:t>This will enable us to accurately monitor the numbers of Bryde’s whales around the Gulf of Mexico and ensure they are protected.</a:t>
            </a:r>
          </a:p>
        </p:txBody>
      </p:sp>
      <p:pic>
        <p:nvPicPr>
          <p:cNvPr id="12" name="Picture 11" descr="A close up of a map&#10;&#10;Description automatically generated">
            <a:extLst>
              <a:ext uri="{FF2B5EF4-FFF2-40B4-BE49-F238E27FC236}">
                <a16:creationId xmlns:a16="http://schemas.microsoft.com/office/drawing/2014/main" id="{5FE7BC84-446D-E047-A670-F9CE05007F3A}"/>
              </a:ext>
            </a:extLst>
          </p:cNvPr>
          <p:cNvPicPr>
            <a:picLocks noChangeAspect="1"/>
          </p:cNvPicPr>
          <p:nvPr/>
        </p:nvPicPr>
        <p:blipFill>
          <a:blip r:embed="rId3"/>
          <a:stretch>
            <a:fillRect/>
          </a:stretch>
        </p:blipFill>
        <p:spPr>
          <a:xfrm>
            <a:off x="9056874" y="2254593"/>
            <a:ext cx="2852260" cy="2073373"/>
          </a:xfrm>
          <a:prstGeom prst="rect">
            <a:avLst/>
          </a:prstGeom>
        </p:spPr>
      </p:pic>
      <p:sp>
        <p:nvSpPr>
          <p:cNvPr id="13" name="Rectangle 12">
            <a:extLst>
              <a:ext uri="{FF2B5EF4-FFF2-40B4-BE49-F238E27FC236}">
                <a16:creationId xmlns:a16="http://schemas.microsoft.com/office/drawing/2014/main" id="{F5DE88DB-D03C-1F49-B001-B6CF8AB9CBC3}"/>
              </a:ext>
            </a:extLst>
          </p:cNvPr>
          <p:cNvSpPr/>
          <p:nvPr/>
        </p:nvSpPr>
        <p:spPr>
          <a:xfrm>
            <a:off x="0" y="1299258"/>
            <a:ext cx="12108330" cy="789447"/>
          </a:xfrm>
          <a:prstGeom prst="rect">
            <a:avLst/>
          </a:prstGeom>
        </p:spPr>
        <p:txBody>
          <a:bodyPr wrap="square">
            <a:spAutoFit/>
          </a:bodyPr>
          <a:lstStyle/>
          <a:p>
            <a:pPr marL="285750" indent="-285750">
              <a:lnSpc>
                <a:spcPct val="150000"/>
              </a:lnSpc>
              <a:buFont typeface="Arial" panose="020B0604020202020204" pitchFamily="34" charset="0"/>
              <a:buChar char="•"/>
            </a:pPr>
            <a:r>
              <a:rPr lang="en-GB" sz="1600" dirty="0">
                <a:latin typeface="IBM Plex Sans Light" panose="020B0403050203000203" pitchFamily="34" charset="0"/>
              </a:rPr>
              <a:t>Bryde's (pronounced ‘broo-dess’) whales are relatives of Blue and Humpback whales.</a:t>
            </a:r>
          </a:p>
          <a:p>
            <a:pPr marL="285750" indent="-285750">
              <a:lnSpc>
                <a:spcPct val="150000"/>
              </a:lnSpc>
              <a:buFont typeface="Arial" panose="020B0604020202020204" pitchFamily="34" charset="0"/>
              <a:buChar char="•"/>
            </a:pPr>
            <a:r>
              <a:rPr lang="en-GB" sz="1600" dirty="0">
                <a:latin typeface="IBM Plex Sans Light" panose="020B0403050203000203" pitchFamily="34" charset="0"/>
              </a:rPr>
              <a:t>The small subspecies found around the Gulf of Mexico are the most endangered in the world with </a:t>
            </a:r>
            <a:r>
              <a:rPr lang="en-GB" sz="1600" dirty="0">
                <a:solidFill>
                  <a:srgbClr val="FF0000"/>
                </a:solidFill>
                <a:latin typeface="IBM Plex Sans Light" panose="020B0403050203000203" pitchFamily="34" charset="0"/>
              </a:rPr>
              <a:t>fewer than 100 individuals.</a:t>
            </a:r>
            <a:endParaRPr lang="en-GB" sz="1600" dirty="0">
              <a:latin typeface="IBM Plex Sans Light" panose="020B0403050203000203" pitchFamily="34" charset="0"/>
            </a:endParaRPr>
          </a:p>
        </p:txBody>
      </p:sp>
      <p:pic>
        <p:nvPicPr>
          <p:cNvPr id="10" name="Picture 9" descr="A whale swimming under water&#10;&#10;Description automatically generated">
            <a:extLst>
              <a:ext uri="{FF2B5EF4-FFF2-40B4-BE49-F238E27FC236}">
                <a16:creationId xmlns:a16="http://schemas.microsoft.com/office/drawing/2014/main" id="{553F25FC-F3EF-A442-AB4C-FEF1349263D9}"/>
              </a:ext>
            </a:extLst>
          </p:cNvPr>
          <p:cNvPicPr>
            <a:picLocks noChangeAspect="1"/>
          </p:cNvPicPr>
          <p:nvPr/>
        </p:nvPicPr>
        <p:blipFill>
          <a:blip r:embed="rId4"/>
          <a:stretch>
            <a:fillRect/>
          </a:stretch>
        </p:blipFill>
        <p:spPr>
          <a:xfrm>
            <a:off x="9056874" y="4426689"/>
            <a:ext cx="2932568" cy="1915102"/>
          </a:xfrm>
          <a:prstGeom prst="rect">
            <a:avLst/>
          </a:prstGeom>
        </p:spPr>
      </p:pic>
    </p:spTree>
    <p:extLst>
      <p:ext uri="{BB962C8B-B14F-4D97-AF65-F5344CB8AC3E}">
        <p14:creationId xmlns:p14="http://schemas.microsoft.com/office/powerpoint/2010/main" val="4228065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557C-68FD-DF49-AB37-5CBDB11A8C56}"/>
              </a:ext>
            </a:extLst>
          </p:cNvPr>
          <p:cNvSpPr>
            <a:spLocks noGrp="1"/>
          </p:cNvSpPr>
          <p:nvPr>
            <p:ph type="title"/>
          </p:nvPr>
        </p:nvSpPr>
        <p:spPr>
          <a:xfrm>
            <a:off x="787400" y="793080"/>
            <a:ext cx="10825103" cy="1233488"/>
          </a:xfrm>
        </p:spPr>
        <p:txBody>
          <a:bodyPr/>
          <a:lstStyle/>
          <a:p>
            <a:r>
              <a:rPr lang="en-GB" dirty="0">
                <a:latin typeface="IBM Plex Sans" panose="020B0503050203000203" pitchFamily="34" charset="0"/>
              </a:rPr>
              <a:t>Benthic </a:t>
            </a:r>
            <a:r>
              <a:rPr lang="en-GB" cap="none" dirty="0">
                <a:latin typeface="IBM Plex Sans" panose="020B0503050203000203" pitchFamily="34" charset="0"/>
              </a:rPr>
              <a:t>e</a:t>
            </a:r>
            <a:r>
              <a:rPr lang="en-GB" dirty="0">
                <a:latin typeface="IBM Plex Sans" panose="020B0503050203000203" pitchFamily="34" charset="0"/>
              </a:rPr>
              <a:t>DNA applications for aquaculture</a:t>
            </a:r>
            <a:endParaRPr lang="en-US" dirty="0"/>
          </a:p>
        </p:txBody>
      </p:sp>
      <p:sp>
        <p:nvSpPr>
          <p:cNvPr id="3" name="Content Placeholder 2">
            <a:extLst>
              <a:ext uri="{FF2B5EF4-FFF2-40B4-BE49-F238E27FC236}">
                <a16:creationId xmlns:a16="http://schemas.microsoft.com/office/drawing/2014/main" id="{800536EC-112C-1844-A902-C7ADC5D45C27}"/>
              </a:ext>
            </a:extLst>
          </p:cNvPr>
          <p:cNvSpPr>
            <a:spLocks noGrp="1"/>
          </p:cNvSpPr>
          <p:nvPr>
            <p:ph idx="1"/>
          </p:nvPr>
        </p:nvSpPr>
        <p:spPr>
          <a:xfrm>
            <a:off x="787400" y="2114939"/>
            <a:ext cx="8102601" cy="3956179"/>
          </a:xfrm>
        </p:spPr>
        <p:txBody>
          <a:bodyPr>
            <a:noAutofit/>
          </a:bodyPr>
          <a:lstStyle/>
          <a:p>
            <a:pPr marL="285750" indent="-285750"/>
            <a:r>
              <a:rPr lang="en-GB" sz="1500" dirty="0">
                <a:latin typeface="IBM Plex Sans" panose="020B0503050203000203" pitchFamily="34" charset="0"/>
              </a:rPr>
              <a:t>Salmon farms are required to demonstrate that they meet environmental standards underneath and around their fish-cages as part of their SEPA licence conditions. </a:t>
            </a:r>
          </a:p>
          <a:p>
            <a:pPr marL="285750" indent="-285750"/>
            <a:r>
              <a:rPr lang="en-GB" sz="1500" dirty="0">
                <a:latin typeface="IBM Plex Sans" panose="020B0503050203000203" pitchFamily="34" charset="0"/>
              </a:rPr>
              <a:t>This is achieved by taking samples from the seabed using a boat and grab sampler, identifying the animals that are found using a microscope, and drawing conclusions on the status of the seabed based on the ‘faunal assemblage structure’. </a:t>
            </a:r>
          </a:p>
          <a:p>
            <a:pPr marL="285750" indent="-285750"/>
            <a:r>
              <a:rPr lang="en-GB" sz="1500" dirty="0">
                <a:latin typeface="IBM Plex Sans" panose="020B0503050203000203" pitchFamily="34" charset="0"/>
              </a:rPr>
              <a:t>This approach is expensive, time-consuming, and requires considerable taxonomic expertise.</a:t>
            </a:r>
          </a:p>
          <a:p>
            <a:pPr marL="285750" indent="-285750"/>
            <a:r>
              <a:rPr lang="en-GB" sz="1500" dirty="0">
                <a:latin typeface="IBM Plex Sans" panose="020B0503050203000203" pitchFamily="34" charset="0"/>
              </a:rPr>
              <a:t>A SAIC-funded project is currently underway to develop DNA-based metagenomics methodologies for seabed monitoring and aquaculture management.</a:t>
            </a:r>
          </a:p>
          <a:p>
            <a:pPr marL="285750" indent="-285750"/>
            <a:r>
              <a:rPr lang="en-GB" sz="1500" dirty="0">
                <a:latin typeface="IBM Plex Sans" panose="020B0503050203000203" pitchFamily="34" charset="0"/>
              </a:rPr>
              <a:t>The team will extract DNA from the sediment at the bottom of the sea or loch and will use a DNA sequencer to identify the organisms present. This will save time and money for the fish farmer and also for SEPA, the regulator.</a:t>
            </a:r>
          </a:p>
        </p:txBody>
      </p:sp>
      <p:sp>
        <p:nvSpPr>
          <p:cNvPr id="4" name="Slide Number Placeholder 3">
            <a:extLst>
              <a:ext uri="{FF2B5EF4-FFF2-40B4-BE49-F238E27FC236}">
                <a16:creationId xmlns:a16="http://schemas.microsoft.com/office/drawing/2014/main" id="{47F32518-06F9-B343-A1A5-737C46E60689}"/>
              </a:ext>
            </a:extLst>
          </p:cNvPr>
          <p:cNvSpPr>
            <a:spLocks noGrp="1"/>
          </p:cNvSpPr>
          <p:nvPr>
            <p:ph type="sldNum" sz="quarter" idx="12"/>
          </p:nvPr>
        </p:nvSpPr>
        <p:spPr/>
        <p:txBody>
          <a:bodyPr/>
          <a:lstStyle/>
          <a:p>
            <a:fld id="{B9EAB3BA-07EE-4B64-A177-47C30D775877}" type="slidenum">
              <a:rPr lang="en-US" smtClean="0"/>
              <a:t>15</a:t>
            </a:fld>
            <a:endParaRPr lang="en-US" dirty="0"/>
          </a:p>
        </p:txBody>
      </p:sp>
      <p:pic>
        <p:nvPicPr>
          <p:cNvPr id="5" name="Picture 4">
            <a:extLst>
              <a:ext uri="{FF2B5EF4-FFF2-40B4-BE49-F238E27FC236}">
                <a16:creationId xmlns:a16="http://schemas.microsoft.com/office/drawing/2014/main" id="{CB0C7978-9EFB-FF42-9B07-3C23812A1430}"/>
              </a:ext>
            </a:extLst>
          </p:cNvPr>
          <p:cNvPicPr>
            <a:picLocks noChangeAspect="1"/>
          </p:cNvPicPr>
          <p:nvPr/>
        </p:nvPicPr>
        <p:blipFill rotWithShape="1">
          <a:blip r:embed="rId3"/>
          <a:srcRect r="10800"/>
          <a:stretch/>
        </p:blipFill>
        <p:spPr>
          <a:xfrm>
            <a:off x="9105900" y="2117266"/>
            <a:ext cx="2506603" cy="1557911"/>
          </a:xfrm>
          <a:prstGeom prst="rect">
            <a:avLst/>
          </a:prstGeom>
        </p:spPr>
      </p:pic>
      <p:pic>
        <p:nvPicPr>
          <p:cNvPr id="6" name="Picture 5">
            <a:extLst>
              <a:ext uri="{FF2B5EF4-FFF2-40B4-BE49-F238E27FC236}">
                <a16:creationId xmlns:a16="http://schemas.microsoft.com/office/drawing/2014/main" id="{881CA635-0A67-294A-9289-4F6454122664}"/>
              </a:ext>
            </a:extLst>
          </p:cNvPr>
          <p:cNvPicPr>
            <a:picLocks noChangeAspect="1"/>
          </p:cNvPicPr>
          <p:nvPr/>
        </p:nvPicPr>
        <p:blipFill>
          <a:blip r:embed="rId4"/>
          <a:stretch>
            <a:fillRect/>
          </a:stretch>
        </p:blipFill>
        <p:spPr>
          <a:xfrm>
            <a:off x="9105900" y="4031050"/>
            <a:ext cx="2506603" cy="1967683"/>
          </a:xfrm>
          <a:prstGeom prst="rect">
            <a:avLst/>
          </a:prstGeom>
        </p:spPr>
      </p:pic>
    </p:spTree>
    <p:extLst>
      <p:ext uri="{BB962C8B-B14F-4D97-AF65-F5344CB8AC3E}">
        <p14:creationId xmlns:p14="http://schemas.microsoft.com/office/powerpoint/2010/main" val="3031590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3A4003-1875-46E3-BBC1-9CF42E133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CDECF1C-4B20-4CD9-90C7-F85AAB33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57371"/>
            <a:ext cx="12203208" cy="1600629"/>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CB46BEC-0E77-41F0-A7D5-D5B40D22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40517" y="5262916"/>
            <a:ext cx="7751481" cy="11453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84D73B4-F569-4D64-BA77-14454E09F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62916"/>
            <a:ext cx="8778690" cy="1595084"/>
          </a:xfrm>
          <a:prstGeom prst="rect">
            <a:avLst/>
          </a:prstGeom>
          <a:gradFill>
            <a:gsLst>
              <a:gs pos="0">
                <a:schemeClr val="accent6">
                  <a:lumMod val="75000"/>
                  <a:alpha val="31000"/>
                </a:schemeClr>
              </a:gs>
              <a:gs pos="99000">
                <a:schemeClr val="accent5">
                  <a:alpha val="2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D437E30-AED3-4732-B13B-17D277D8D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0126" y="5256870"/>
            <a:ext cx="5301872" cy="1600701"/>
          </a:xfrm>
          <a:prstGeom prst="rect">
            <a:avLst/>
          </a:prstGeom>
          <a:gradFill>
            <a:gsLst>
              <a:gs pos="22000">
                <a:schemeClr val="tx2">
                  <a:lumMod val="75000"/>
                  <a:lumOff val="25000"/>
                  <a:alpha val="0"/>
                </a:schemeClr>
              </a:gs>
              <a:gs pos="99000">
                <a:schemeClr val="tx2">
                  <a:lumMod val="75000"/>
                  <a:lumOff val="25000"/>
                  <a:alpha val="6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BE20BE-02CF-684A-AC74-CE2535AD6799}"/>
              </a:ext>
            </a:extLst>
          </p:cNvPr>
          <p:cNvSpPr>
            <a:spLocks noGrp="1"/>
          </p:cNvSpPr>
          <p:nvPr>
            <p:ph type="title"/>
          </p:nvPr>
        </p:nvSpPr>
        <p:spPr>
          <a:xfrm>
            <a:off x="316270" y="5617016"/>
            <a:ext cx="10698103" cy="827037"/>
          </a:xfrm>
        </p:spPr>
        <p:txBody>
          <a:bodyPr anchor="ctr">
            <a:normAutofit/>
          </a:bodyPr>
          <a:lstStyle/>
          <a:p>
            <a:r>
              <a:rPr lang="en-GB" sz="3200" dirty="0">
                <a:solidFill>
                  <a:schemeClr val="bg1"/>
                </a:solidFill>
                <a:latin typeface="IBM Plex Sans" panose="020B0503050203000203" pitchFamily="34" charset="0"/>
              </a:rPr>
              <a:t>Thank you for listening!</a:t>
            </a:r>
          </a:p>
        </p:txBody>
      </p:sp>
      <p:sp>
        <p:nvSpPr>
          <p:cNvPr id="3" name="Content Placeholder 2">
            <a:extLst>
              <a:ext uri="{FF2B5EF4-FFF2-40B4-BE49-F238E27FC236}">
                <a16:creationId xmlns:a16="http://schemas.microsoft.com/office/drawing/2014/main" id="{6E0B095A-2CDF-D045-9CFC-E6893B67455B}"/>
              </a:ext>
            </a:extLst>
          </p:cNvPr>
          <p:cNvSpPr>
            <a:spLocks noGrp="1"/>
          </p:cNvSpPr>
          <p:nvPr>
            <p:ph idx="1"/>
          </p:nvPr>
        </p:nvSpPr>
        <p:spPr>
          <a:xfrm>
            <a:off x="316270" y="194994"/>
            <a:ext cx="11672598" cy="4934834"/>
          </a:xfrm>
        </p:spPr>
        <p:txBody>
          <a:bodyPr>
            <a:normAutofit fontScale="85000" lnSpcReduction="20000"/>
          </a:bodyPr>
          <a:lstStyle/>
          <a:p>
            <a:pPr marL="0" indent="0">
              <a:lnSpc>
                <a:spcPct val="150000"/>
              </a:lnSpc>
              <a:buNone/>
            </a:pPr>
            <a:r>
              <a:rPr lang="en-GB" sz="2800" b="1" dirty="0">
                <a:latin typeface="IBM Plex Sans" panose="020B0503050203000203" pitchFamily="34" charset="0"/>
              </a:rPr>
              <a:t>Summary of what we have learned…</a:t>
            </a:r>
          </a:p>
          <a:p>
            <a:pPr>
              <a:lnSpc>
                <a:spcPct val="150000"/>
              </a:lnSpc>
              <a:buFont typeface="Wingdings" pitchFamily="2" charset="2"/>
              <a:buChar char="q"/>
            </a:pPr>
            <a:r>
              <a:rPr lang="en-GB" sz="2400" dirty="0">
                <a:latin typeface="IBM Plex Sans" panose="020B0503050203000203" pitchFamily="34" charset="0"/>
              </a:rPr>
              <a:t> DNA provides the blueprint to all our cells.</a:t>
            </a:r>
          </a:p>
          <a:p>
            <a:pPr>
              <a:lnSpc>
                <a:spcPct val="150000"/>
              </a:lnSpc>
              <a:buFont typeface="Wingdings" pitchFamily="2" charset="2"/>
              <a:buChar char="q"/>
            </a:pPr>
            <a:r>
              <a:rPr lang="en-GB" sz="2400" dirty="0">
                <a:latin typeface="IBM Plex Sans" panose="020B0503050203000203" pitchFamily="34" charset="0"/>
              </a:rPr>
              <a:t> DNA is made up two single strands, bound together into a helix by hydrogen bonding between complimentary bases.</a:t>
            </a:r>
          </a:p>
          <a:p>
            <a:pPr>
              <a:lnSpc>
                <a:spcPct val="150000"/>
              </a:lnSpc>
              <a:buFont typeface="Wingdings" pitchFamily="2" charset="2"/>
              <a:buChar char="q"/>
            </a:pPr>
            <a:r>
              <a:rPr lang="en-GB" sz="2400" dirty="0">
                <a:latin typeface="IBM Plex Sans" panose="020B0503050203000203" pitchFamily="34" charset="0"/>
              </a:rPr>
              <a:t> Certain sections of DNA are unique to that species (‘barcodes’).</a:t>
            </a:r>
          </a:p>
          <a:p>
            <a:pPr>
              <a:lnSpc>
                <a:spcPct val="150000"/>
              </a:lnSpc>
              <a:buFont typeface="Wingdings" pitchFamily="2" charset="2"/>
              <a:buChar char="q"/>
            </a:pPr>
            <a:r>
              <a:rPr lang="en-GB" sz="2400" dirty="0">
                <a:latin typeface="IBM Plex Sans" panose="020B0503050203000203" pitchFamily="34" charset="0"/>
              </a:rPr>
              <a:t> Environmental DNA (eDNA) are sections of DNA that have been shed by an organism into their environment.</a:t>
            </a:r>
          </a:p>
          <a:p>
            <a:pPr>
              <a:lnSpc>
                <a:spcPct val="150000"/>
              </a:lnSpc>
              <a:buFont typeface="Wingdings" pitchFamily="2" charset="2"/>
              <a:buChar char="q"/>
            </a:pPr>
            <a:r>
              <a:rPr lang="en-GB" sz="2400" dirty="0">
                <a:latin typeface="IBM Plex Sans" panose="020B0503050203000203" pitchFamily="34" charset="0"/>
              </a:rPr>
              <a:t> eDNA is used as a method of monitoring and conserving ecosystems: it is more accurate, faster, cheaper and non-invasive compared to the traditional methods used.</a:t>
            </a:r>
          </a:p>
          <a:p>
            <a:pPr>
              <a:lnSpc>
                <a:spcPct val="150000"/>
              </a:lnSpc>
              <a:buFont typeface="Wingdings" pitchFamily="2" charset="2"/>
              <a:buChar char="q"/>
            </a:pPr>
            <a:r>
              <a:rPr lang="en-GB" sz="2400" dirty="0">
                <a:latin typeface="IBM Plex Sans" panose="020B0503050203000203" pitchFamily="34" charset="0"/>
              </a:rPr>
              <a:t> In the current climate crisis, eDNA is a valuable tool in helping to protect our ecosystems!</a:t>
            </a:r>
          </a:p>
        </p:txBody>
      </p:sp>
      <p:sp>
        <p:nvSpPr>
          <p:cNvPr id="4" name="Slide Number Placeholder 3">
            <a:extLst>
              <a:ext uri="{FF2B5EF4-FFF2-40B4-BE49-F238E27FC236}">
                <a16:creationId xmlns:a16="http://schemas.microsoft.com/office/drawing/2014/main" id="{9CA9E931-79E2-CA47-BEC7-63B265D20318}"/>
              </a:ext>
            </a:extLst>
          </p:cNvPr>
          <p:cNvSpPr>
            <a:spLocks noGrp="1"/>
          </p:cNvSpPr>
          <p:nvPr>
            <p:ph type="sldNum" sz="quarter" idx="12"/>
          </p:nvPr>
        </p:nvSpPr>
        <p:spPr>
          <a:xfrm>
            <a:off x="11430000" y="6408742"/>
            <a:ext cx="678330" cy="448830"/>
          </a:xfrm>
        </p:spPr>
        <p:txBody>
          <a:bodyPr>
            <a:noAutofit/>
          </a:bodyPr>
          <a:lstStyle/>
          <a:p>
            <a:pPr>
              <a:spcAft>
                <a:spcPts val="600"/>
              </a:spcAft>
            </a:pPr>
            <a:fld id="{B9EAB3BA-07EE-4B64-A177-47C30D775877}" type="slidenum">
              <a:rPr lang="en-US" sz="2000" smtClean="0"/>
              <a:pPr>
                <a:spcAft>
                  <a:spcPts val="600"/>
                </a:spcAft>
              </a:pPr>
              <a:t>16</a:t>
            </a:fld>
            <a:endParaRPr lang="en-US" sz="2000" dirty="0"/>
          </a:p>
        </p:txBody>
      </p:sp>
      <p:sp>
        <p:nvSpPr>
          <p:cNvPr id="18" name="Title 1">
            <a:extLst>
              <a:ext uri="{FF2B5EF4-FFF2-40B4-BE49-F238E27FC236}">
                <a16:creationId xmlns:a16="http://schemas.microsoft.com/office/drawing/2014/main" id="{6FF0D580-61D4-AA46-B71F-E49AF9770A3B}"/>
              </a:ext>
            </a:extLst>
          </p:cNvPr>
          <p:cNvSpPr txBox="1">
            <a:spLocks/>
          </p:cNvSpPr>
          <p:nvPr/>
        </p:nvSpPr>
        <p:spPr>
          <a:xfrm>
            <a:off x="316270" y="6094484"/>
            <a:ext cx="11316921" cy="827037"/>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r>
              <a:rPr lang="en-GB" sz="1200" dirty="0">
                <a:solidFill>
                  <a:schemeClr val="bg1"/>
                </a:solidFill>
                <a:latin typeface="IBM Plex Sans" panose="020B0503050203000203" pitchFamily="34" charset="0"/>
              </a:rPr>
              <a:t>Visit </a:t>
            </a:r>
            <a:r>
              <a:rPr lang="en-GB" sz="1200" dirty="0" err="1">
                <a:solidFill>
                  <a:schemeClr val="bg1"/>
                </a:solidFill>
                <a:latin typeface="IBM Plex Sans" panose="020B0503050203000203" pitchFamily="34" charset="0"/>
              </a:rPr>
              <a:t>sUSTAINABLEaquaculture.com</a:t>
            </a:r>
            <a:r>
              <a:rPr lang="en-GB" sz="1200" dirty="0">
                <a:solidFill>
                  <a:schemeClr val="bg1"/>
                </a:solidFill>
                <a:latin typeface="IBM Plex Sans" panose="020B0503050203000203" pitchFamily="34" charset="0"/>
              </a:rPr>
              <a:t> to discover more</a:t>
            </a:r>
          </a:p>
        </p:txBody>
      </p:sp>
    </p:spTree>
    <p:extLst>
      <p:ext uri="{BB962C8B-B14F-4D97-AF65-F5344CB8AC3E}">
        <p14:creationId xmlns:p14="http://schemas.microsoft.com/office/powerpoint/2010/main" val="106803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0651-80CF-8F4D-B5F7-A010FC25FAB3}"/>
              </a:ext>
            </a:extLst>
          </p:cNvPr>
          <p:cNvSpPr>
            <a:spLocks noGrp="1"/>
          </p:cNvSpPr>
          <p:nvPr>
            <p:ph type="title"/>
          </p:nvPr>
        </p:nvSpPr>
        <p:spPr>
          <a:xfrm>
            <a:off x="635000" y="0"/>
            <a:ext cx="9728204" cy="1233488"/>
          </a:xfrm>
        </p:spPr>
        <p:txBody>
          <a:bodyPr anchor="ctr"/>
          <a:lstStyle/>
          <a:p>
            <a:r>
              <a:rPr lang="en-GB" dirty="0">
                <a:latin typeface="IBM Plex Sans" panose="020B0503050203000203" pitchFamily="34" charset="0"/>
              </a:rPr>
              <a:t>Learning outcomes</a:t>
            </a:r>
          </a:p>
        </p:txBody>
      </p:sp>
      <p:sp>
        <p:nvSpPr>
          <p:cNvPr id="3" name="Content Placeholder 2">
            <a:extLst>
              <a:ext uri="{FF2B5EF4-FFF2-40B4-BE49-F238E27FC236}">
                <a16:creationId xmlns:a16="http://schemas.microsoft.com/office/drawing/2014/main" id="{EFEE6BA6-EC87-0F4A-84EB-2E9952B49B06}"/>
              </a:ext>
            </a:extLst>
          </p:cNvPr>
          <p:cNvSpPr>
            <a:spLocks noGrp="1"/>
          </p:cNvSpPr>
          <p:nvPr>
            <p:ph idx="1"/>
          </p:nvPr>
        </p:nvSpPr>
        <p:spPr>
          <a:xfrm>
            <a:off x="975548" y="1233488"/>
            <a:ext cx="10240903" cy="3956179"/>
          </a:xfrm>
        </p:spPr>
        <p:txBody>
          <a:bodyPr>
            <a:normAutofit/>
          </a:bodyPr>
          <a:lstStyle/>
          <a:p>
            <a:pPr marL="0" indent="0">
              <a:buNone/>
            </a:pPr>
            <a:r>
              <a:rPr lang="en-GB" sz="2400" dirty="0">
                <a:latin typeface="IBM Plex Sans" panose="020B0503050203000203" pitchFamily="34" charset="0"/>
              </a:rPr>
              <a:t>After today’s lesson I hope we will be able to answer these questions:</a:t>
            </a:r>
          </a:p>
          <a:p>
            <a:pPr marL="0" indent="0">
              <a:buNone/>
            </a:pPr>
            <a:endParaRPr lang="en-GB" sz="1050" dirty="0">
              <a:latin typeface="IBM Plex Sans" panose="020B0503050203000203" pitchFamily="34" charset="0"/>
            </a:endParaRPr>
          </a:p>
          <a:p>
            <a:pPr>
              <a:buFont typeface="Wingdings" pitchFamily="2" charset="2"/>
              <a:buChar char="q"/>
            </a:pPr>
            <a:r>
              <a:rPr lang="en-GB" sz="2400" dirty="0">
                <a:latin typeface="IBM Plex Sans" panose="020B0503050203000203" pitchFamily="34" charset="0"/>
              </a:rPr>
              <a:t> What is DNA?</a:t>
            </a:r>
          </a:p>
          <a:p>
            <a:pPr>
              <a:buFont typeface="Wingdings" pitchFamily="2" charset="2"/>
              <a:buChar char="q"/>
            </a:pPr>
            <a:r>
              <a:rPr lang="en-GB" sz="2400" dirty="0">
                <a:latin typeface="IBM Plex Sans" panose="020B0503050203000203" pitchFamily="34" charset="0"/>
              </a:rPr>
              <a:t> When does DNA become environmental DNA (eDNA)?</a:t>
            </a:r>
          </a:p>
          <a:p>
            <a:pPr>
              <a:buFont typeface="Wingdings" pitchFamily="2" charset="2"/>
              <a:buChar char="q"/>
            </a:pPr>
            <a:r>
              <a:rPr lang="en-GB" sz="2400" dirty="0">
                <a:latin typeface="IBM Plex Sans" panose="020B0503050203000203" pitchFamily="34" charset="0"/>
              </a:rPr>
              <a:t> How do you use eDNA? </a:t>
            </a:r>
          </a:p>
          <a:p>
            <a:pPr>
              <a:buFont typeface="Wingdings" pitchFamily="2" charset="2"/>
              <a:buChar char="q"/>
            </a:pPr>
            <a:r>
              <a:rPr lang="en-GB" sz="2400" dirty="0">
                <a:latin typeface="IBM Plex Sans" panose="020B0503050203000203" pitchFamily="34" charset="0"/>
              </a:rPr>
              <a:t> How can eDNA help conserve and protect our endangered species?</a:t>
            </a:r>
          </a:p>
        </p:txBody>
      </p:sp>
      <p:sp>
        <p:nvSpPr>
          <p:cNvPr id="4" name="Slide Number Placeholder 3">
            <a:extLst>
              <a:ext uri="{FF2B5EF4-FFF2-40B4-BE49-F238E27FC236}">
                <a16:creationId xmlns:a16="http://schemas.microsoft.com/office/drawing/2014/main" id="{0FA6B404-0363-8B43-A7F1-E1506A0D994D}"/>
              </a:ext>
            </a:extLst>
          </p:cNvPr>
          <p:cNvSpPr>
            <a:spLocks noGrp="1"/>
          </p:cNvSpPr>
          <p:nvPr>
            <p:ph type="sldNum" sz="quarter" idx="12"/>
          </p:nvPr>
        </p:nvSpPr>
        <p:spPr/>
        <p:txBody>
          <a:bodyPr/>
          <a:lstStyle/>
          <a:p>
            <a:fld id="{B9EAB3BA-07EE-4B64-A177-47C30D775877}" type="slidenum">
              <a:rPr lang="en-US" sz="2000" smtClean="0"/>
              <a:t>2</a:t>
            </a:fld>
            <a:endParaRPr lang="en-US" sz="2000" dirty="0"/>
          </a:p>
        </p:txBody>
      </p:sp>
    </p:spTree>
    <p:extLst>
      <p:ext uri="{BB962C8B-B14F-4D97-AF65-F5344CB8AC3E}">
        <p14:creationId xmlns:p14="http://schemas.microsoft.com/office/powerpoint/2010/main" val="2038497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38CC5-C431-154A-B5AA-DB314B6645B6}"/>
              </a:ext>
            </a:extLst>
          </p:cNvPr>
          <p:cNvSpPr>
            <a:spLocks noGrp="1"/>
          </p:cNvSpPr>
          <p:nvPr>
            <p:ph idx="1"/>
          </p:nvPr>
        </p:nvSpPr>
        <p:spPr>
          <a:xfrm>
            <a:off x="508001" y="889000"/>
            <a:ext cx="8496299" cy="5519741"/>
          </a:xfrm>
        </p:spPr>
        <p:txBody>
          <a:bodyPr>
            <a:noAutofit/>
          </a:bodyPr>
          <a:lstStyle/>
          <a:p>
            <a:pPr marL="0" indent="0">
              <a:lnSpc>
                <a:spcPct val="150000"/>
              </a:lnSpc>
              <a:buNone/>
            </a:pPr>
            <a:r>
              <a:rPr lang="en-GB" sz="1300" b="1" dirty="0">
                <a:latin typeface="IBM Plex Sans" panose="020B0503050203000203" pitchFamily="34" charset="0"/>
              </a:rPr>
              <a:t>Introduction:</a:t>
            </a:r>
          </a:p>
          <a:p>
            <a:pPr>
              <a:lnSpc>
                <a:spcPct val="150000"/>
              </a:lnSpc>
            </a:pPr>
            <a:r>
              <a:rPr lang="en-GB" sz="1300" dirty="0">
                <a:latin typeface="IBM Plex Sans" panose="020B0503050203000203" pitchFamily="34" charset="0"/>
              </a:rPr>
              <a:t>DNA stands for </a:t>
            </a:r>
            <a:r>
              <a:rPr lang="en-GB" sz="1300" dirty="0">
                <a:solidFill>
                  <a:srgbClr val="FF0000"/>
                </a:solidFill>
                <a:latin typeface="IBM Plex Sans" panose="020B0503050203000203" pitchFamily="34" charset="0"/>
              </a:rPr>
              <a:t>D</a:t>
            </a:r>
            <a:r>
              <a:rPr lang="en-GB" sz="1300" dirty="0">
                <a:latin typeface="IBM Plex Sans" panose="020B0503050203000203" pitchFamily="34" charset="0"/>
              </a:rPr>
              <a:t>eoxyribo</a:t>
            </a:r>
            <a:r>
              <a:rPr lang="en-GB" sz="1300" dirty="0">
                <a:solidFill>
                  <a:srgbClr val="FF0000"/>
                </a:solidFill>
                <a:latin typeface="IBM Plex Sans" panose="020B0503050203000203" pitchFamily="34" charset="0"/>
              </a:rPr>
              <a:t>N</a:t>
            </a:r>
            <a:r>
              <a:rPr lang="en-GB" sz="1300" dirty="0">
                <a:latin typeface="IBM Plex Sans" panose="020B0503050203000203" pitchFamily="34" charset="0"/>
              </a:rPr>
              <a:t>ucleic </a:t>
            </a:r>
            <a:r>
              <a:rPr lang="en-GB" sz="1300" dirty="0">
                <a:solidFill>
                  <a:srgbClr val="FF0000"/>
                </a:solidFill>
                <a:latin typeface="IBM Plex Sans" panose="020B0503050203000203" pitchFamily="34" charset="0"/>
              </a:rPr>
              <a:t>A</a:t>
            </a:r>
            <a:r>
              <a:rPr lang="en-GB" sz="1300" dirty="0">
                <a:latin typeface="IBM Plex Sans" panose="020B0503050203000203" pitchFamily="34" charset="0"/>
              </a:rPr>
              <a:t>cid.</a:t>
            </a:r>
          </a:p>
          <a:p>
            <a:pPr>
              <a:lnSpc>
                <a:spcPct val="170000"/>
              </a:lnSpc>
            </a:pPr>
            <a:r>
              <a:rPr lang="en-GB" sz="1300" dirty="0">
                <a:latin typeface="IBM Plex Sans" panose="020B0503050203000203" pitchFamily="34" charset="0"/>
              </a:rPr>
              <a:t>DNA is the blueprint of almost all living things (it carries instructions for growth, development, and reproduction).</a:t>
            </a:r>
          </a:p>
          <a:p>
            <a:pPr marL="0" indent="0">
              <a:lnSpc>
                <a:spcPct val="170000"/>
              </a:lnSpc>
              <a:buNone/>
            </a:pPr>
            <a:r>
              <a:rPr lang="en-GB" sz="1300" b="1" dirty="0">
                <a:latin typeface="IBM Plex Sans" panose="020B0503050203000203" pitchFamily="34" charset="0"/>
              </a:rPr>
              <a:t>DNA structure:</a:t>
            </a:r>
          </a:p>
          <a:p>
            <a:pPr>
              <a:lnSpc>
                <a:spcPct val="170000"/>
              </a:lnSpc>
            </a:pPr>
            <a:r>
              <a:rPr lang="en-GB" sz="1300" dirty="0">
                <a:latin typeface="IBM Plex Sans" panose="020B0503050203000203" pitchFamily="34" charset="0"/>
              </a:rPr>
              <a:t>DNA structure is formed up of two chains wound into a twisted, helical structure, almost like a microscopic spiral staircase.</a:t>
            </a:r>
          </a:p>
          <a:p>
            <a:pPr>
              <a:lnSpc>
                <a:spcPct val="170000"/>
              </a:lnSpc>
            </a:pPr>
            <a:r>
              <a:rPr lang="en-GB" sz="1300" dirty="0">
                <a:latin typeface="IBM Plex Sans" panose="020B0503050203000203" pitchFamily="34" charset="0"/>
              </a:rPr>
              <a:t>The building blocks of DNA are called </a:t>
            </a:r>
            <a:r>
              <a:rPr lang="en-GB" sz="1300" dirty="0">
                <a:solidFill>
                  <a:srgbClr val="FF0000"/>
                </a:solidFill>
                <a:latin typeface="IBM Plex Sans" panose="020B0503050203000203" pitchFamily="34" charset="0"/>
              </a:rPr>
              <a:t>nucleotides.</a:t>
            </a:r>
          </a:p>
          <a:p>
            <a:pPr>
              <a:lnSpc>
                <a:spcPct val="170000"/>
              </a:lnSpc>
            </a:pPr>
            <a:r>
              <a:rPr lang="en-GB" sz="1300" dirty="0">
                <a:latin typeface="IBM Plex Sans" panose="020B0503050203000203" pitchFamily="34" charset="0"/>
              </a:rPr>
              <a:t>These little structures are made up three parts: a molecule of sugar and one of phosphoric acid (this forms the </a:t>
            </a:r>
            <a:r>
              <a:rPr lang="en-GB" sz="1300" dirty="0">
                <a:solidFill>
                  <a:srgbClr val="FF0000"/>
                </a:solidFill>
                <a:latin typeface="IBM Plex Sans" panose="020B0503050203000203" pitchFamily="34" charset="0"/>
              </a:rPr>
              <a:t>phosphate backbone</a:t>
            </a:r>
            <a:r>
              <a:rPr lang="en-GB" sz="1300" dirty="0">
                <a:latin typeface="IBM Plex Sans" panose="020B0503050203000203" pitchFamily="34" charset="0"/>
              </a:rPr>
              <a:t>) and a chemical base, which is one of four: </a:t>
            </a:r>
            <a:r>
              <a:rPr lang="en-GB" sz="1300" dirty="0">
                <a:solidFill>
                  <a:srgbClr val="FF0000"/>
                </a:solidFill>
                <a:latin typeface="IBM Plex Sans" panose="020B0503050203000203" pitchFamily="34" charset="0"/>
              </a:rPr>
              <a:t>Adenine</a:t>
            </a:r>
            <a:r>
              <a:rPr lang="en-GB" sz="1300" dirty="0">
                <a:latin typeface="IBM Plex Sans" panose="020B0503050203000203" pitchFamily="34" charset="0"/>
              </a:rPr>
              <a:t>, </a:t>
            </a:r>
            <a:r>
              <a:rPr lang="en-GB" sz="1300" dirty="0">
                <a:solidFill>
                  <a:srgbClr val="FF0000"/>
                </a:solidFill>
                <a:latin typeface="IBM Plex Sans" panose="020B0503050203000203" pitchFamily="34" charset="0"/>
              </a:rPr>
              <a:t>Thymine</a:t>
            </a:r>
            <a:r>
              <a:rPr lang="en-GB" sz="1300" dirty="0">
                <a:latin typeface="IBM Plex Sans" panose="020B0503050203000203" pitchFamily="34" charset="0"/>
              </a:rPr>
              <a:t>, </a:t>
            </a:r>
            <a:r>
              <a:rPr lang="en-GB" sz="1300" dirty="0">
                <a:solidFill>
                  <a:srgbClr val="FF0000"/>
                </a:solidFill>
                <a:latin typeface="IBM Plex Sans" panose="020B0503050203000203" pitchFamily="34" charset="0"/>
              </a:rPr>
              <a:t>Guanine</a:t>
            </a:r>
            <a:r>
              <a:rPr lang="en-GB" sz="1300" dirty="0">
                <a:latin typeface="IBM Plex Sans" panose="020B0503050203000203" pitchFamily="34" charset="0"/>
              </a:rPr>
              <a:t>, </a:t>
            </a:r>
            <a:r>
              <a:rPr lang="en-GB" sz="1300" dirty="0">
                <a:solidFill>
                  <a:srgbClr val="FF0000"/>
                </a:solidFill>
                <a:latin typeface="IBM Plex Sans" panose="020B0503050203000203" pitchFamily="34" charset="0"/>
              </a:rPr>
              <a:t>Cytosine.</a:t>
            </a:r>
          </a:p>
          <a:p>
            <a:pPr marL="285750" indent="-285750">
              <a:lnSpc>
                <a:spcPct val="170000"/>
              </a:lnSpc>
            </a:pPr>
            <a:r>
              <a:rPr lang="en-GB" sz="1300" dirty="0">
                <a:latin typeface="IBM Plex Sans" panose="020B0503050203000203" pitchFamily="34" charset="0"/>
              </a:rPr>
              <a:t>Adenine can only bind to Thymine, and Guanine can only bind to Cytosine (</a:t>
            </a:r>
            <a:r>
              <a:rPr lang="en-GB" sz="1300" dirty="0">
                <a:solidFill>
                  <a:srgbClr val="FF0000"/>
                </a:solidFill>
                <a:latin typeface="IBM Plex Sans" panose="020B0503050203000203" pitchFamily="34" charset="0"/>
              </a:rPr>
              <a:t>base pairing rules</a:t>
            </a:r>
            <a:r>
              <a:rPr lang="en-GB" sz="1300" dirty="0">
                <a:latin typeface="IBM Plex Sans" panose="020B0503050203000203" pitchFamily="34" charset="0"/>
              </a:rPr>
              <a:t>).</a:t>
            </a:r>
          </a:p>
          <a:p>
            <a:pPr marL="285750" indent="-285750">
              <a:lnSpc>
                <a:spcPct val="170000"/>
              </a:lnSpc>
            </a:pPr>
            <a:r>
              <a:rPr lang="en-GB" sz="1300" dirty="0">
                <a:latin typeface="IBM Plex Sans" panose="020B0503050203000203" pitchFamily="34" charset="0"/>
              </a:rPr>
              <a:t>The nucleotides are bound together in a long chain by </a:t>
            </a:r>
            <a:r>
              <a:rPr lang="en-GB" sz="1300" dirty="0">
                <a:solidFill>
                  <a:srgbClr val="FF0000"/>
                </a:solidFill>
                <a:latin typeface="IBM Plex Sans" panose="020B0503050203000203" pitchFamily="34" charset="0"/>
              </a:rPr>
              <a:t>covalent bonds</a:t>
            </a:r>
            <a:r>
              <a:rPr lang="en-GB" sz="1300" dirty="0">
                <a:latin typeface="IBM Plex Sans" panose="020B0503050203000203" pitchFamily="34" charset="0"/>
              </a:rPr>
              <a:t>. Two single DNA strands come together using </a:t>
            </a:r>
            <a:r>
              <a:rPr lang="en-GB" sz="1300" dirty="0">
                <a:solidFill>
                  <a:srgbClr val="FF0000"/>
                </a:solidFill>
                <a:latin typeface="IBM Plex Sans" panose="020B0503050203000203" pitchFamily="34" charset="0"/>
              </a:rPr>
              <a:t>hydrogen bonding </a:t>
            </a:r>
            <a:r>
              <a:rPr lang="en-GB" sz="1300" dirty="0">
                <a:latin typeface="IBM Plex Sans" panose="020B0503050203000203" pitchFamily="34" charset="0"/>
              </a:rPr>
              <a:t>(</a:t>
            </a:r>
            <a:r>
              <a:rPr lang="en-GB" sz="1300" dirty="0">
                <a:solidFill>
                  <a:srgbClr val="FF0000"/>
                </a:solidFill>
                <a:latin typeface="IBM Plex Sans" panose="020B0503050203000203" pitchFamily="34" charset="0"/>
              </a:rPr>
              <a:t>according to base pairing rules</a:t>
            </a:r>
            <a:r>
              <a:rPr lang="en-GB" sz="1300" dirty="0">
                <a:latin typeface="IBM Plex Sans" panose="020B0503050203000203" pitchFamily="34" charset="0"/>
              </a:rPr>
              <a:t>); this forms </a:t>
            </a:r>
            <a:r>
              <a:rPr lang="en-GB" sz="1300" dirty="0">
                <a:solidFill>
                  <a:srgbClr val="FF0000"/>
                </a:solidFill>
                <a:latin typeface="IBM Plex Sans" panose="020B0503050203000203" pitchFamily="34" charset="0"/>
              </a:rPr>
              <a:t>the double-stranded DNA</a:t>
            </a:r>
            <a:r>
              <a:rPr lang="en-GB" sz="1300" dirty="0">
                <a:latin typeface="IBM Plex Sans" panose="020B0503050203000203" pitchFamily="34" charset="0"/>
              </a:rPr>
              <a:t>!</a:t>
            </a:r>
          </a:p>
        </p:txBody>
      </p:sp>
      <p:sp>
        <p:nvSpPr>
          <p:cNvPr id="2" name="Title 1">
            <a:extLst>
              <a:ext uri="{FF2B5EF4-FFF2-40B4-BE49-F238E27FC236}">
                <a16:creationId xmlns:a16="http://schemas.microsoft.com/office/drawing/2014/main" id="{930AB3A7-0EFC-C946-B052-CB74149C3012}"/>
              </a:ext>
            </a:extLst>
          </p:cNvPr>
          <p:cNvSpPr>
            <a:spLocks noGrp="1"/>
          </p:cNvSpPr>
          <p:nvPr>
            <p:ph type="title"/>
          </p:nvPr>
        </p:nvSpPr>
        <p:spPr>
          <a:xfrm>
            <a:off x="508001" y="88900"/>
            <a:ext cx="7924800" cy="961292"/>
          </a:xfrm>
        </p:spPr>
        <p:txBody>
          <a:bodyPr anchor="ctr"/>
          <a:lstStyle/>
          <a:p>
            <a:r>
              <a:rPr lang="en-GB" dirty="0">
                <a:latin typeface="IBM Plex Sans" panose="020B0503050203000203" pitchFamily="34" charset="0"/>
              </a:rPr>
              <a:t>Crash course in DNA</a:t>
            </a:r>
          </a:p>
        </p:txBody>
      </p:sp>
      <p:sp>
        <p:nvSpPr>
          <p:cNvPr id="15" name="Slide Number Placeholder 14">
            <a:extLst>
              <a:ext uri="{FF2B5EF4-FFF2-40B4-BE49-F238E27FC236}">
                <a16:creationId xmlns:a16="http://schemas.microsoft.com/office/drawing/2014/main" id="{35D1AA6F-68E7-5645-84B1-882B1429BB46}"/>
              </a:ext>
            </a:extLst>
          </p:cNvPr>
          <p:cNvSpPr>
            <a:spLocks noGrp="1"/>
          </p:cNvSpPr>
          <p:nvPr>
            <p:ph type="sldNum" sz="quarter" idx="12"/>
          </p:nvPr>
        </p:nvSpPr>
        <p:spPr/>
        <p:txBody>
          <a:bodyPr/>
          <a:lstStyle/>
          <a:p>
            <a:fld id="{B9EAB3BA-07EE-4B64-A177-47C30D775877}" type="slidenum">
              <a:rPr lang="en-US" sz="2000" smtClean="0"/>
              <a:t>3</a:t>
            </a:fld>
            <a:endParaRPr lang="en-US" sz="2000" dirty="0"/>
          </a:p>
        </p:txBody>
      </p:sp>
      <p:pic>
        <p:nvPicPr>
          <p:cNvPr id="5" name="Picture 4" descr="A picture containing drawing&#10;&#10;Description automatically generated">
            <a:extLst>
              <a:ext uri="{FF2B5EF4-FFF2-40B4-BE49-F238E27FC236}">
                <a16:creationId xmlns:a16="http://schemas.microsoft.com/office/drawing/2014/main" id="{0A9C36C9-FC22-6148-B7E1-095D69A70833}"/>
              </a:ext>
            </a:extLst>
          </p:cNvPr>
          <p:cNvPicPr>
            <a:picLocks noChangeAspect="1"/>
          </p:cNvPicPr>
          <p:nvPr/>
        </p:nvPicPr>
        <p:blipFill>
          <a:blip r:embed="rId3"/>
          <a:stretch>
            <a:fillRect/>
          </a:stretch>
        </p:blipFill>
        <p:spPr>
          <a:xfrm>
            <a:off x="9013574" y="721946"/>
            <a:ext cx="2875430" cy="3201384"/>
          </a:xfrm>
          <a:prstGeom prst="rect">
            <a:avLst/>
          </a:prstGeom>
          <a:ln w="19050">
            <a:solidFill>
              <a:srgbClr val="89B466"/>
            </a:solidFill>
          </a:ln>
        </p:spPr>
      </p:pic>
    </p:spTree>
    <p:extLst>
      <p:ext uri="{BB962C8B-B14F-4D97-AF65-F5344CB8AC3E}">
        <p14:creationId xmlns:p14="http://schemas.microsoft.com/office/powerpoint/2010/main" val="93831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F12893-0650-594D-B706-005BE76AC47B}"/>
              </a:ext>
            </a:extLst>
          </p:cNvPr>
          <p:cNvSpPr txBox="1">
            <a:spLocks/>
          </p:cNvSpPr>
          <p:nvPr/>
        </p:nvSpPr>
        <p:spPr>
          <a:xfrm>
            <a:off x="2570220" y="4281108"/>
            <a:ext cx="7223009" cy="2063140"/>
          </a:xfrm>
          <a:prstGeom prst="rect">
            <a:avLst/>
          </a:prstGeom>
          <a:solidFill>
            <a:srgbClr val="98CCD4"/>
          </a:solidFill>
          <a:ln>
            <a:solidFill>
              <a:schemeClr val="tx1"/>
            </a:solidFill>
          </a:ln>
        </p:spPr>
        <p:txBody>
          <a:bodyPr vert="horz" lIns="0" tIns="0" rIns="0" bIns="0" rtlCol="0" anchor="ctr">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u="sng" dirty="0">
                <a:solidFill>
                  <a:schemeClr val="bg1"/>
                </a:solidFill>
                <a:latin typeface="IBM Plex Sans" panose="020B0503050203000203" pitchFamily="34" charset="0"/>
              </a:rPr>
              <a:t>Fun facts</a:t>
            </a:r>
            <a:br>
              <a:rPr lang="en-GB" sz="2400" dirty="0">
                <a:solidFill>
                  <a:schemeClr val="bg1"/>
                </a:solidFill>
                <a:latin typeface="IBM Plex Sans" panose="020B0503050203000203" pitchFamily="34" charset="0"/>
              </a:rPr>
            </a:br>
            <a:r>
              <a:rPr lang="en-GB" sz="2400" dirty="0">
                <a:solidFill>
                  <a:schemeClr val="bg1"/>
                </a:solidFill>
                <a:latin typeface="IBM Plex Sans" panose="020B0503050203000203" pitchFamily="34" charset="0"/>
              </a:rPr>
              <a:t>If all the DNA within your body was unravelled, it would reach to the sun and back </a:t>
            </a:r>
            <a:r>
              <a:rPr lang="en-GB" sz="2400" b="1" dirty="0">
                <a:solidFill>
                  <a:schemeClr val="bg1"/>
                </a:solidFill>
                <a:latin typeface="IBM Plex Sans" panose="020B0503050203000203" pitchFamily="34" charset="0"/>
              </a:rPr>
              <a:t>roughly 70 times</a:t>
            </a:r>
            <a:r>
              <a:rPr lang="en-GB" sz="2400" dirty="0">
                <a:solidFill>
                  <a:schemeClr val="bg1"/>
                </a:solidFill>
                <a:latin typeface="IBM Plex Sans" panose="020B0503050203000203" pitchFamily="34" charset="0"/>
              </a:rPr>
              <a:t>.</a:t>
            </a:r>
          </a:p>
          <a:p>
            <a:pPr marL="0" indent="0" algn="ctr">
              <a:buNone/>
            </a:pPr>
            <a:r>
              <a:rPr lang="en-GB" sz="2400" dirty="0">
                <a:solidFill>
                  <a:schemeClr val="bg1"/>
                </a:solidFill>
                <a:latin typeface="IBM Plex Sans" panose="020B0503050203000203" pitchFamily="34" charset="0"/>
              </a:rPr>
              <a:t>Almost </a:t>
            </a:r>
            <a:r>
              <a:rPr lang="en-GB" sz="2400" b="1" dirty="0">
                <a:solidFill>
                  <a:schemeClr val="bg1"/>
                </a:solidFill>
                <a:latin typeface="IBM Plex Sans" panose="020B0503050203000203" pitchFamily="34" charset="0"/>
              </a:rPr>
              <a:t>99%</a:t>
            </a:r>
            <a:r>
              <a:rPr lang="en-GB" sz="2400" dirty="0">
                <a:solidFill>
                  <a:schemeClr val="bg1"/>
                </a:solidFill>
                <a:latin typeface="IBM Plex Sans" panose="020B0503050203000203" pitchFamily="34" charset="0"/>
              </a:rPr>
              <a:t> of our DNA has a largely unknown function and is called noncoding DNA.</a:t>
            </a:r>
          </a:p>
        </p:txBody>
      </p:sp>
      <p:graphicFrame>
        <p:nvGraphicFramePr>
          <p:cNvPr id="5" name="Table 4">
            <a:extLst>
              <a:ext uri="{FF2B5EF4-FFF2-40B4-BE49-F238E27FC236}">
                <a16:creationId xmlns:a16="http://schemas.microsoft.com/office/drawing/2014/main" id="{5F86AE1B-B353-B248-8A0B-815FE91FEBBE}"/>
              </a:ext>
            </a:extLst>
          </p:cNvPr>
          <p:cNvGraphicFramePr>
            <a:graphicFrameLocks noGrp="1"/>
          </p:cNvGraphicFramePr>
          <p:nvPr>
            <p:extLst>
              <p:ext uri="{D42A27DB-BD31-4B8C-83A1-F6EECF244321}">
                <p14:modId xmlns:p14="http://schemas.microsoft.com/office/powerpoint/2010/main" val="2741594350"/>
              </p:ext>
            </p:extLst>
          </p:nvPr>
        </p:nvGraphicFramePr>
        <p:xfrm>
          <a:off x="2031999" y="1673719"/>
          <a:ext cx="8128000" cy="1584960"/>
        </p:xfrm>
        <a:graphic>
          <a:graphicData uri="http://schemas.openxmlformats.org/drawingml/2006/table">
            <a:tbl>
              <a:tblPr>
                <a:tableStyleId>{125E5076-3810-47DD-B79F-674D7AD40C01}</a:tableStyleId>
              </a:tblPr>
              <a:tblGrid>
                <a:gridCol w="4064000">
                  <a:extLst>
                    <a:ext uri="{9D8B030D-6E8A-4147-A177-3AD203B41FA5}">
                      <a16:colId xmlns:a16="http://schemas.microsoft.com/office/drawing/2014/main" val="2373634845"/>
                    </a:ext>
                  </a:extLst>
                </a:gridCol>
                <a:gridCol w="4064000">
                  <a:extLst>
                    <a:ext uri="{9D8B030D-6E8A-4147-A177-3AD203B41FA5}">
                      <a16:colId xmlns:a16="http://schemas.microsoft.com/office/drawing/2014/main" val="3862272231"/>
                    </a:ext>
                  </a:extLst>
                </a:gridCol>
              </a:tblGrid>
              <a:tr h="370840">
                <a:tc>
                  <a:txBody>
                    <a:bodyPr/>
                    <a:lstStyle/>
                    <a:p>
                      <a:r>
                        <a:rPr lang="en-GB" sz="2000" dirty="0"/>
                        <a:t>Chimpanzees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tc>
                  <a:txBody>
                    <a:bodyPr/>
                    <a:lstStyle/>
                    <a:p>
                      <a:pPr lvl="2" algn="ctr"/>
                      <a:r>
                        <a:rPr lang="en-GB"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extLst>
                  <a:ext uri="{0D108BD9-81ED-4DB2-BD59-A6C34878D82A}">
                    <a16:rowId xmlns:a16="http://schemas.microsoft.com/office/drawing/2014/main" val="2196714524"/>
                  </a:ext>
                </a:extLst>
              </a:tr>
              <a:tr h="175952">
                <a:tc>
                  <a:txBody>
                    <a:bodyPr/>
                    <a:lstStyle/>
                    <a:p>
                      <a:r>
                        <a:rPr lang="en-GB" sz="2000" dirty="0"/>
                        <a:t>Rats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tc>
                  <a:txBody>
                    <a:bodyPr/>
                    <a:lstStyle/>
                    <a:p>
                      <a:pPr lvl="2" algn="ctr"/>
                      <a:r>
                        <a:rPr lang="en-GB"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extLst>
                  <a:ext uri="{0D108BD9-81ED-4DB2-BD59-A6C34878D82A}">
                    <a16:rowId xmlns:a16="http://schemas.microsoft.com/office/drawing/2014/main" val="719593463"/>
                  </a:ext>
                </a:extLst>
              </a:tr>
              <a:tr h="370840">
                <a:tc>
                  <a:txBody>
                    <a:bodyPr/>
                    <a:lstStyle/>
                    <a:p>
                      <a:r>
                        <a:rPr lang="en-GB" sz="2000" dirty="0"/>
                        <a:t>Bananas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tc>
                  <a:txBody>
                    <a:bodyPr/>
                    <a:lstStyle/>
                    <a:p>
                      <a:pPr lvl="2" algn="ctr"/>
                      <a:r>
                        <a:rPr lang="en-GB"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extLst>
                  <a:ext uri="{0D108BD9-81ED-4DB2-BD59-A6C34878D82A}">
                    <a16:rowId xmlns:a16="http://schemas.microsoft.com/office/drawing/2014/main" val="1069277291"/>
                  </a:ext>
                </a:extLst>
              </a:tr>
              <a:tr h="370840">
                <a:tc>
                  <a:txBody>
                    <a:bodyPr/>
                    <a:lstStyle/>
                    <a:p>
                      <a:r>
                        <a:rPr lang="en-GB" sz="2000" dirty="0"/>
                        <a:t>Other humans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tc>
                  <a:txBody>
                    <a:bodyPr/>
                    <a:lstStyle/>
                    <a:p>
                      <a:pPr lvl="2" algn="ctr"/>
                      <a:r>
                        <a:rPr lang="en-GB"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B466"/>
                    </a:solidFill>
                  </a:tcPr>
                </a:tc>
                <a:extLst>
                  <a:ext uri="{0D108BD9-81ED-4DB2-BD59-A6C34878D82A}">
                    <a16:rowId xmlns:a16="http://schemas.microsoft.com/office/drawing/2014/main" val="2706765182"/>
                  </a:ext>
                </a:extLst>
              </a:tr>
            </a:tbl>
          </a:graphicData>
        </a:graphic>
      </p:graphicFrame>
      <p:sp>
        <p:nvSpPr>
          <p:cNvPr id="6" name="Content Placeholder 2">
            <a:extLst>
              <a:ext uri="{FF2B5EF4-FFF2-40B4-BE49-F238E27FC236}">
                <a16:creationId xmlns:a16="http://schemas.microsoft.com/office/drawing/2014/main" id="{3A2CD66D-7C16-D34B-9F90-23AC76D32F2C}"/>
              </a:ext>
            </a:extLst>
          </p:cNvPr>
          <p:cNvSpPr>
            <a:spLocks noGrp="1"/>
          </p:cNvSpPr>
          <p:nvPr>
            <p:ph idx="1"/>
          </p:nvPr>
        </p:nvSpPr>
        <p:spPr>
          <a:xfrm>
            <a:off x="546100" y="1053758"/>
            <a:ext cx="9733024" cy="470682"/>
          </a:xfrm>
        </p:spPr>
        <p:txBody>
          <a:bodyPr>
            <a:normAutofit lnSpcReduction="10000"/>
          </a:bodyPr>
          <a:lstStyle/>
          <a:p>
            <a:pPr marL="0" indent="0">
              <a:buNone/>
            </a:pPr>
            <a:r>
              <a:rPr lang="en-GB" sz="2800" dirty="0">
                <a:latin typeface="IBM Plex Sans" panose="020B0503050203000203" pitchFamily="34" charset="0"/>
              </a:rPr>
              <a:t>How similar is our DNA to…?</a:t>
            </a:r>
          </a:p>
          <a:p>
            <a:endParaRPr lang="en-GB" dirty="0">
              <a:latin typeface="IBM Plex Sans" panose="020B0503050203000203" pitchFamily="34" charset="0"/>
            </a:endParaRPr>
          </a:p>
        </p:txBody>
      </p:sp>
      <p:sp>
        <p:nvSpPr>
          <p:cNvPr id="9" name="Title 1">
            <a:extLst>
              <a:ext uri="{FF2B5EF4-FFF2-40B4-BE49-F238E27FC236}">
                <a16:creationId xmlns:a16="http://schemas.microsoft.com/office/drawing/2014/main" id="{7C27F11A-5F98-6C41-B1F0-7ABAA667C855}"/>
              </a:ext>
            </a:extLst>
          </p:cNvPr>
          <p:cNvSpPr>
            <a:spLocks noGrp="1"/>
          </p:cNvSpPr>
          <p:nvPr>
            <p:ph type="title"/>
          </p:nvPr>
        </p:nvSpPr>
        <p:spPr>
          <a:xfrm>
            <a:off x="546100" y="-1885"/>
            <a:ext cx="11312525" cy="1233488"/>
          </a:xfrm>
        </p:spPr>
        <p:txBody>
          <a:bodyPr anchor="ctr">
            <a:normAutofit/>
          </a:bodyPr>
          <a:lstStyle/>
          <a:p>
            <a:r>
              <a:rPr lang="en-GB" dirty="0">
                <a:latin typeface="IBM Plex Sans" panose="020B0503050203000203" pitchFamily="34" charset="0"/>
              </a:rPr>
              <a:t>Prepare to be amazed </a:t>
            </a:r>
          </a:p>
        </p:txBody>
      </p:sp>
      <p:sp>
        <p:nvSpPr>
          <p:cNvPr id="11" name="Slide Number Placeholder 10">
            <a:extLst>
              <a:ext uri="{FF2B5EF4-FFF2-40B4-BE49-F238E27FC236}">
                <a16:creationId xmlns:a16="http://schemas.microsoft.com/office/drawing/2014/main" id="{426FA413-96C6-3743-B17B-D09308277E56}"/>
              </a:ext>
            </a:extLst>
          </p:cNvPr>
          <p:cNvSpPr>
            <a:spLocks noGrp="1"/>
          </p:cNvSpPr>
          <p:nvPr>
            <p:ph type="sldNum" sz="quarter" idx="12"/>
          </p:nvPr>
        </p:nvSpPr>
        <p:spPr/>
        <p:txBody>
          <a:bodyPr/>
          <a:lstStyle/>
          <a:p>
            <a:fld id="{B9EAB3BA-07EE-4B64-A177-47C30D775877}" type="slidenum">
              <a:rPr lang="en-US" sz="2000" smtClean="0"/>
              <a:t>4</a:t>
            </a:fld>
            <a:endParaRPr lang="en-US" sz="2000" dirty="0"/>
          </a:p>
        </p:txBody>
      </p:sp>
      <p:sp>
        <p:nvSpPr>
          <p:cNvPr id="10" name="Rectangle 9">
            <a:extLst>
              <a:ext uri="{FF2B5EF4-FFF2-40B4-BE49-F238E27FC236}">
                <a16:creationId xmlns:a16="http://schemas.microsoft.com/office/drawing/2014/main" id="{4B6AE86F-5866-DE4F-B91E-A0E9F27DE574}"/>
              </a:ext>
            </a:extLst>
          </p:cNvPr>
          <p:cNvSpPr/>
          <p:nvPr/>
        </p:nvSpPr>
        <p:spPr>
          <a:xfrm>
            <a:off x="7056063" y="1661327"/>
            <a:ext cx="1396798" cy="400110"/>
          </a:xfrm>
          <a:prstGeom prst="rect">
            <a:avLst/>
          </a:prstGeom>
        </p:spPr>
        <p:txBody>
          <a:bodyPr wrap="square">
            <a:spAutoFit/>
          </a:bodyPr>
          <a:lstStyle/>
          <a:p>
            <a:pPr lvl="2" algn="ctr"/>
            <a:r>
              <a:rPr lang="en-GB" sz="2000" dirty="0">
                <a:solidFill>
                  <a:schemeClr val="bg1"/>
                </a:solidFill>
              </a:rPr>
              <a:t>96</a:t>
            </a:r>
          </a:p>
        </p:txBody>
      </p:sp>
      <p:sp>
        <p:nvSpPr>
          <p:cNvPr id="12" name="Rectangle 11">
            <a:extLst>
              <a:ext uri="{FF2B5EF4-FFF2-40B4-BE49-F238E27FC236}">
                <a16:creationId xmlns:a16="http://schemas.microsoft.com/office/drawing/2014/main" id="{70A93C6B-0062-C440-BB50-0C522BBC65EC}"/>
              </a:ext>
            </a:extLst>
          </p:cNvPr>
          <p:cNvSpPr/>
          <p:nvPr/>
        </p:nvSpPr>
        <p:spPr>
          <a:xfrm>
            <a:off x="7056063" y="2466199"/>
            <a:ext cx="1396798" cy="400110"/>
          </a:xfrm>
          <a:prstGeom prst="rect">
            <a:avLst/>
          </a:prstGeom>
        </p:spPr>
        <p:txBody>
          <a:bodyPr wrap="square">
            <a:spAutoFit/>
          </a:bodyPr>
          <a:lstStyle/>
          <a:p>
            <a:pPr lvl="2" algn="ctr"/>
            <a:r>
              <a:rPr lang="en-GB" sz="2000" dirty="0">
                <a:solidFill>
                  <a:schemeClr val="bg1"/>
                </a:solidFill>
              </a:rPr>
              <a:t>60</a:t>
            </a:r>
          </a:p>
        </p:txBody>
      </p:sp>
      <p:sp>
        <p:nvSpPr>
          <p:cNvPr id="13" name="Rectangle 12">
            <a:extLst>
              <a:ext uri="{FF2B5EF4-FFF2-40B4-BE49-F238E27FC236}">
                <a16:creationId xmlns:a16="http://schemas.microsoft.com/office/drawing/2014/main" id="{9C1B9006-A179-814D-80CC-11D9C8CBE966}"/>
              </a:ext>
            </a:extLst>
          </p:cNvPr>
          <p:cNvSpPr/>
          <p:nvPr/>
        </p:nvSpPr>
        <p:spPr>
          <a:xfrm>
            <a:off x="7063625" y="2028555"/>
            <a:ext cx="1396798" cy="400110"/>
          </a:xfrm>
          <a:prstGeom prst="rect">
            <a:avLst/>
          </a:prstGeom>
        </p:spPr>
        <p:txBody>
          <a:bodyPr wrap="square">
            <a:spAutoFit/>
          </a:bodyPr>
          <a:lstStyle/>
          <a:p>
            <a:pPr lvl="2" algn="ctr"/>
            <a:r>
              <a:rPr lang="en-GB" sz="2000" dirty="0">
                <a:solidFill>
                  <a:schemeClr val="bg1"/>
                </a:solidFill>
              </a:rPr>
              <a:t>90</a:t>
            </a:r>
          </a:p>
        </p:txBody>
      </p:sp>
      <p:sp>
        <p:nvSpPr>
          <p:cNvPr id="14" name="Rectangle 13">
            <a:extLst>
              <a:ext uri="{FF2B5EF4-FFF2-40B4-BE49-F238E27FC236}">
                <a16:creationId xmlns:a16="http://schemas.microsoft.com/office/drawing/2014/main" id="{2DE972AE-E4DA-2843-854C-900AAC8DC19F}"/>
              </a:ext>
            </a:extLst>
          </p:cNvPr>
          <p:cNvSpPr/>
          <p:nvPr/>
        </p:nvSpPr>
        <p:spPr>
          <a:xfrm>
            <a:off x="6890730" y="2838929"/>
            <a:ext cx="1630191" cy="400110"/>
          </a:xfrm>
          <a:prstGeom prst="rect">
            <a:avLst/>
          </a:prstGeom>
        </p:spPr>
        <p:txBody>
          <a:bodyPr wrap="square">
            <a:spAutoFit/>
          </a:bodyPr>
          <a:lstStyle/>
          <a:p>
            <a:pPr lvl="2" algn="ctr"/>
            <a:r>
              <a:rPr lang="en-GB" sz="2000" dirty="0">
                <a:solidFill>
                  <a:schemeClr val="bg1"/>
                </a:solidFill>
              </a:rPr>
              <a:t>99.9</a:t>
            </a:r>
          </a:p>
        </p:txBody>
      </p:sp>
      <p:pic>
        <p:nvPicPr>
          <p:cNvPr id="3" name="Picture 2" descr="A picture containing sitting, computer, table, mouse&#10;&#10;Description automatically generated">
            <a:extLst>
              <a:ext uri="{FF2B5EF4-FFF2-40B4-BE49-F238E27FC236}">
                <a16:creationId xmlns:a16="http://schemas.microsoft.com/office/drawing/2014/main" id="{F8B59972-B21B-D148-A5B3-0F18002A55C8}"/>
              </a:ext>
            </a:extLst>
          </p:cNvPr>
          <p:cNvPicPr>
            <a:picLocks noChangeAspect="1"/>
          </p:cNvPicPr>
          <p:nvPr/>
        </p:nvPicPr>
        <p:blipFill>
          <a:blip r:embed="rId3"/>
          <a:stretch>
            <a:fillRect/>
          </a:stretch>
        </p:blipFill>
        <p:spPr>
          <a:xfrm rot="16200000">
            <a:off x="5738765" y="2428873"/>
            <a:ext cx="714469" cy="2615317"/>
          </a:xfrm>
          <a:prstGeom prst="rect">
            <a:avLst/>
          </a:prstGeom>
        </p:spPr>
      </p:pic>
    </p:spTree>
    <p:extLst>
      <p:ext uri="{BB962C8B-B14F-4D97-AF65-F5344CB8AC3E}">
        <p14:creationId xmlns:p14="http://schemas.microsoft.com/office/powerpoint/2010/main" val="170752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6AF0-F316-8348-9F31-8BA2D6DFA723}"/>
              </a:ext>
            </a:extLst>
          </p:cNvPr>
          <p:cNvSpPr>
            <a:spLocks noGrp="1"/>
          </p:cNvSpPr>
          <p:nvPr>
            <p:ph type="title"/>
          </p:nvPr>
        </p:nvSpPr>
        <p:spPr>
          <a:xfrm>
            <a:off x="711205" y="42461"/>
            <a:ext cx="9657060" cy="1214524"/>
          </a:xfrm>
        </p:spPr>
        <p:txBody>
          <a:bodyPr anchor="ctr"/>
          <a:lstStyle/>
          <a:p>
            <a:r>
              <a:rPr lang="en-GB" dirty="0">
                <a:latin typeface="IBM Plex Sans" panose="020B0503050203000203" pitchFamily="34" charset="0"/>
              </a:rPr>
              <a:t>Dna in the classroom</a:t>
            </a:r>
          </a:p>
        </p:txBody>
      </p:sp>
      <p:sp>
        <p:nvSpPr>
          <p:cNvPr id="4" name="Slide Number Placeholder 3">
            <a:extLst>
              <a:ext uri="{FF2B5EF4-FFF2-40B4-BE49-F238E27FC236}">
                <a16:creationId xmlns:a16="http://schemas.microsoft.com/office/drawing/2014/main" id="{EBFC0EFF-8C5A-AC48-AFFA-9822FE18A0D2}"/>
              </a:ext>
            </a:extLst>
          </p:cNvPr>
          <p:cNvSpPr>
            <a:spLocks noGrp="1"/>
          </p:cNvSpPr>
          <p:nvPr>
            <p:ph type="sldNum" sz="quarter" idx="12"/>
          </p:nvPr>
        </p:nvSpPr>
        <p:spPr/>
        <p:txBody>
          <a:bodyPr/>
          <a:lstStyle/>
          <a:p>
            <a:fld id="{B9EAB3BA-07EE-4B64-A177-47C30D775877}" type="slidenum">
              <a:rPr lang="en-US" smtClean="0"/>
              <a:t>5</a:t>
            </a:fld>
            <a:endParaRPr lang="en-US" dirty="0"/>
          </a:p>
        </p:txBody>
      </p:sp>
      <p:sp>
        <p:nvSpPr>
          <p:cNvPr id="8" name="TextBox 7">
            <a:extLst>
              <a:ext uri="{FF2B5EF4-FFF2-40B4-BE49-F238E27FC236}">
                <a16:creationId xmlns:a16="http://schemas.microsoft.com/office/drawing/2014/main" id="{4E0AEFCE-12E8-7F44-B6D7-1BCFF12E0E2F}"/>
              </a:ext>
            </a:extLst>
          </p:cNvPr>
          <p:cNvSpPr txBox="1"/>
          <p:nvPr/>
        </p:nvSpPr>
        <p:spPr>
          <a:xfrm>
            <a:off x="83670" y="865897"/>
            <a:ext cx="11872802" cy="5949642"/>
          </a:xfrm>
          <a:prstGeom prst="rect">
            <a:avLst/>
          </a:prstGeom>
          <a:noFill/>
        </p:spPr>
        <p:txBody>
          <a:bodyPr wrap="square" rtlCol="0">
            <a:spAutoFit/>
          </a:bodyPr>
          <a:lstStyle/>
          <a:p>
            <a:pPr>
              <a:lnSpc>
                <a:spcPct val="150000"/>
              </a:lnSpc>
            </a:pPr>
            <a:r>
              <a:rPr lang="en-GB" sz="2000" dirty="0">
                <a:latin typeface="IBM Plex Sans" panose="020B0503050203000203" pitchFamily="34" charset="0"/>
              </a:rPr>
              <a:t>   If this is what one strand of DNA is like, predict what the complimentary second strand would be…</a:t>
            </a:r>
          </a:p>
          <a:p>
            <a:pPr>
              <a:lnSpc>
                <a:spcPct val="150000"/>
              </a:lnSpc>
            </a:pPr>
            <a:endParaRPr lang="en-GB" sz="2000" dirty="0">
              <a:latin typeface="IBM Plex Sans" panose="020B0503050203000203" pitchFamily="34" charset="0"/>
            </a:endParaRPr>
          </a:p>
          <a:p>
            <a:pPr marL="514350" indent="-514350" algn="ctr">
              <a:lnSpc>
                <a:spcPct val="150000"/>
              </a:lnSpc>
              <a:buFont typeface="+mj-lt"/>
              <a:buAutoNum type="arabicPeriod"/>
            </a:pPr>
            <a:r>
              <a:rPr lang="en-GB" sz="2800" b="1" spc="300" dirty="0">
                <a:latin typeface="IBM Plex Sans" panose="020B0503050203000203" pitchFamily="34" charset="0"/>
              </a:rPr>
              <a:t>AGTGTAAC</a:t>
            </a:r>
          </a:p>
          <a:p>
            <a:pPr marL="514350" indent="-514350" algn="ctr">
              <a:lnSpc>
                <a:spcPct val="150000"/>
              </a:lnSpc>
              <a:buFont typeface="+mj-lt"/>
              <a:buAutoNum type="arabicPeriod"/>
            </a:pPr>
            <a:endParaRPr lang="en-GB" sz="2800" b="1" dirty="0">
              <a:latin typeface="IBM Plex Sans" panose="020B0503050203000203" pitchFamily="34" charset="0"/>
            </a:endParaRPr>
          </a:p>
          <a:p>
            <a:pPr marL="514350" indent="-514350" algn="ctr">
              <a:lnSpc>
                <a:spcPct val="150000"/>
              </a:lnSpc>
              <a:buFont typeface="+mj-lt"/>
              <a:buAutoNum type="arabicPeriod"/>
            </a:pPr>
            <a:r>
              <a:rPr lang="en-GB" sz="2800" b="1" spc="300" dirty="0">
                <a:latin typeface="IBM Plex Sans" panose="020B0503050203000203" pitchFamily="34" charset="0"/>
              </a:rPr>
              <a:t>TTGACCGTAA</a:t>
            </a:r>
          </a:p>
          <a:p>
            <a:pPr marL="514350" indent="-514350" algn="ctr">
              <a:lnSpc>
                <a:spcPct val="150000"/>
              </a:lnSpc>
              <a:buFont typeface="+mj-lt"/>
              <a:buAutoNum type="arabicPeriod"/>
            </a:pPr>
            <a:endParaRPr lang="en-GB" sz="2800" b="1" dirty="0">
              <a:latin typeface="IBM Plex Sans" panose="020B0503050203000203" pitchFamily="34" charset="0"/>
            </a:endParaRPr>
          </a:p>
          <a:p>
            <a:pPr marL="514350" indent="-514350" algn="ctr">
              <a:lnSpc>
                <a:spcPct val="150000"/>
              </a:lnSpc>
              <a:buFont typeface="+mj-lt"/>
              <a:buAutoNum type="arabicPeriod"/>
            </a:pPr>
            <a:r>
              <a:rPr lang="en-GB" sz="2800" b="1" spc="300" dirty="0">
                <a:latin typeface="IBM Plex Sans" panose="020B0503050203000203" pitchFamily="34" charset="0"/>
              </a:rPr>
              <a:t>TCTCTGGGATCTAGTT</a:t>
            </a:r>
          </a:p>
          <a:p>
            <a:pPr algn="ctr">
              <a:lnSpc>
                <a:spcPct val="150000"/>
              </a:lnSpc>
            </a:pPr>
            <a:endParaRPr lang="en-GB" sz="2800" b="1" dirty="0">
              <a:latin typeface="IBM Plex Sans" panose="020B0503050203000203" pitchFamily="34" charset="0"/>
            </a:endParaRPr>
          </a:p>
          <a:p>
            <a:pPr algn="ctr">
              <a:lnSpc>
                <a:spcPct val="150000"/>
              </a:lnSpc>
            </a:pPr>
            <a:endParaRPr lang="en-GB" sz="2800" b="1" dirty="0">
              <a:latin typeface="IBM Plex Sans" panose="020B0503050203000203" pitchFamily="34" charset="0"/>
            </a:endParaRPr>
          </a:p>
          <a:p>
            <a:pPr>
              <a:lnSpc>
                <a:spcPct val="150000"/>
              </a:lnSpc>
            </a:pPr>
            <a:endParaRPr lang="en-GB" sz="2000" dirty="0">
              <a:latin typeface="IBM Plex Sans" panose="020B0503050203000203" pitchFamily="34" charset="0"/>
            </a:endParaRPr>
          </a:p>
        </p:txBody>
      </p:sp>
      <p:sp>
        <p:nvSpPr>
          <p:cNvPr id="9" name="TextBox 8">
            <a:extLst>
              <a:ext uri="{FF2B5EF4-FFF2-40B4-BE49-F238E27FC236}">
                <a16:creationId xmlns:a16="http://schemas.microsoft.com/office/drawing/2014/main" id="{C14B5A73-BAEE-A149-944E-F9359FA15EDC}"/>
              </a:ext>
            </a:extLst>
          </p:cNvPr>
          <p:cNvSpPr txBox="1"/>
          <p:nvPr/>
        </p:nvSpPr>
        <p:spPr>
          <a:xfrm>
            <a:off x="3908289" y="5173397"/>
            <a:ext cx="4702043" cy="523220"/>
          </a:xfrm>
          <a:prstGeom prst="rect">
            <a:avLst/>
          </a:prstGeom>
          <a:noFill/>
        </p:spPr>
        <p:txBody>
          <a:bodyPr wrap="square" rtlCol="0">
            <a:spAutoFit/>
          </a:bodyPr>
          <a:lstStyle/>
          <a:p>
            <a:r>
              <a:rPr lang="en-GB" sz="2800" b="1" spc="300" dirty="0">
                <a:solidFill>
                  <a:srgbClr val="FF0000"/>
                </a:solidFill>
              </a:rPr>
              <a:t>AGAGACCCTAGATCAA</a:t>
            </a:r>
          </a:p>
        </p:txBody>
      </p:sp>
      <p:sp>
        <p:nvSpPr>
          <p:cNvPr id="3" name="Rectangle 2">
            <a:extLst>
              <a:ext uri="{FF2B5EF4-FFF2-40B4-BE49-F238E27FC236}">
                <a16:creationId xmlns:a16="http://schemas.microsoft.com/office/drawing/2014/main" id="{7E80933C-4F4B-8642-8DC2-276361929B21}"/>
              </a:ext>
            </a:extLst>
          </p:cNvPr>
          <p:cNvSpPr/>
          <p:nvPr/>
        </p:nvSpPr>
        <p:spPr>
          <a:xfrm>
            <a:off x="5033762" y="2539632"/>
            <a:ext cx="2347374" cy="523220"/>
          </a:xfrm>
          <a:prstGeom prst="rect">
            <a:avLst/>
          </a:prstGeom>
        </p:spPr>
        <p:txBody>
          <a:bodyPr wrap="none">
            <a:spAutoFit/>
          </a:bodyPr>
          <a:lstStyle/>
          <a:p>
            <a:r>
              <a:rPr lang="en-GB" sz="2800" b="1" spc="300" dirty="0">
                <a:solidFill>
                  <a:srgbClr val="FF0000"/>
                </a:solidFill>
              </a:rPr>
              <a:t>TCACATTG</a:t>
            </a:r>
            <a:endParaRPr lang="en-GB" sz="2800" spc="300" dirty="0"/>
          </a:p>
        </p:txBody>
      </p:sp>
      <p:sp>
        <p:nvSpPr>
          <p:cNvPr id="5" name="Rectangle 4">
            <a:extLst>
              <a:ext uri="{FF2B5EF4-FFF2-40B4-BE49-F238E27FC236}">
                <a16:creationId xmlns:a16="http://schemas.microsoft.com/office/drawing/2014/main" id="{28BDBFE7-7FF9-F248-BA1D-0C6993AAE105}"/>
              </a:ext>
            </a:extLst>
          </p:cNvPr>
          <p:cNvSpPr/>
          <p:nvPr/>
        </p:nvSpPr>
        <p:spPr>
          <a:xfrm>
            <a:off x="4735592" y="3799808"/>
            <a:ext cx="2963504" cy="523220"/>
          </a:xfrm>
          <a:prstGeom prst="rect">
            <a:avLst/>
          </a:prstGeom>
        </p:spPr>
        <p:txBody>
          <a:bodyPr wrap="none">
            <a:spAutoFit/>
          </a:bodyPr>
          <a:lstStyle/>
          <a:p>
            <a:r>
              <a:rPr lang="en-GB" sz="2800" b="1" spc="300" dirty="0">
                <a:solidFill>
                  <a:srgbClr val="FF0000"/>
                </a:solidFill>
              </a:rPr>
              <a:t>AACTGGCATT</a:t>
            </a:r>
            <a:endParaRPr lang="en-GB" sz="2800" spc="300" dirty="0"/>
          </a:p>
        </p:txBody>
      </p:sp>
      <p:grpSp>
        <p:nvGrpSpPr>
          <p:cNvPr id="19" name="Group 18">
            <a:extLst>
              <a:ext uri="{FF2B5EF4-FFF2-40B4-BE49-F238E27FC236}">
                <a16:creationId xmlns:a16="http://schemas.microsoft.com/office/drawing/2014/main" id="{5DEDE4F0-9975-BF4B-8C1C-3F71EC9824C4}"/>
              </a:ext>
            </a:extLst>
          </p:cNvPr>
          <p:cNvGrpSpPr/>
          <p:nvPr/>
        </p:nvGrpSpPr>
        <p:grpSpPr>
          <a:xfrm>
            <a:off x="5275828" y="2375907"/>
            <a:ext cx="1897006" cy="216220"/>
            <a:chOff x="5443537" y="2362692"/>
            <a:chExt cx="1595438" cy="200025"/>
          </a:xfrm>
        </p:grpSpPr>
        <p:grpSp>
          <p:nvGrpSpPr>
            <p:cNvPr id="18" name="Group 17">
              <a:extLst>
                <a:ext uri="{FF2B5EF4-FFF2-40B4-BE49-F238E27FC236}">
                  <a16:creationId xmlns:a16="http://schemas.microsoft.com/office/drawing/2014/main" id="{3B073250-2104-4546-B19A-43D1879436B1}"/>
                </a:ext>
              </a:extLst>
            </p:cNvPr>
            <p:cNvGrpSpPr/>
            <p:nvPr/>
          </p:nvGrpSpPr>
          <p:grpSpPr>
            <a:xfrm>
              <a:off x="5443537" y="2362692"/>
              <a:ext cx="1367520" cy="200025"/>
              <a:chOff x="5443537" y="2362692"/>
              <a:chExt cx="1367520" cy="200025"/>
            </a:xfrm>
          </p:grpSpPr>
          <p:cxnSp>
            <p:nvCxnSpPr>
              <p:cNvPr id="7" name="Straight Connector 6">
                <a:extLst>
                  <a:ext uri="{FF2B5EF4-FFF2-40B4-BE49-F238E27FC236}">
                    <a16:creationId xmlns:a16="http://schemas.microsoft.com/office/drawing/2014/main" id="{41684D2B-D919-6941-8D24-F7E53446E38E}"/>
                  </a:ext>
                </a:extLst>
              </p:cNvPr>
              <p:cNvCxnSpPr>
                <a:cxnSpLocks/>
              </p:cNvCxnSpPr>
              <p:nvPr/>
            </p:nvCxnSpPr>
            <p:spPr>
              <a:xfrm>
                <a:off x="544353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5DFFBE-26EE-D24E-B430-F578A13B4C10}"/>
                  </a:ext>
                </a:extLst>
              </p:cNvPr>
              <p:cNvCxnSpPr>
                <a:cxnSpLocks/>
              </p:cNvCxnSpPr>
              <p:nvPr/>
            </p:nvCxnSpPr>
            <p:spPr>
              <a:xfrm>
                <a:off x="567145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27CCEA-D9D0-A646-9C36-66A1E5F9DA42}"/>
                  </a:ext>
                </a:extLst>
              </p:cNvPr>
              <p:cNvCxnSpPr>
                <a:cxnSpLocks/>
              </p:cNvCxnSpPr>
              <p:nvPr/>
            </p:nvCxnSpPr>
            <p:spPr>
              <a:xfrm>
                <a:off x="612729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D9E62-1ABE-6346-9F02-0304E0CE9F25}"/>
                  </a:ext>
                </a:extLst>
              </p:cNvPr>
              <p:cNvCxnSpPr>
                <a:cxnSpLocks/>
              </p:cNvCxnSpPr>
              <p:nvPr/>
            </p:nvCxnSpPr>
            <p:spPr>
              <a:xfrm>
                <a:off x="589937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5F519C-2BA2-A64A-97A5-8FC78C43EA38}"/>
                  </a:ext>
                </a:extLst>
              </p:cNvPr>
              <p:cNvCxnSpPr>
                <a:cxnSpLocks/>
              </p:cNvCxnSpPr>
              <p:nvPr/>
            </p:nvCxnSpPr>
            <p:spPr>
              <a:xfrm>
                <a:off x="635521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1D8640-E2D2-0B4A-88B5-EBF30C590E7B}"/>
                  </a:ext>
                </a:extLst>
              </p:cNvPr>
              <p:cNvCxnSpPr>
                <a:cxnSpLocks/>
              </p:cNvCxnSpPr>
              <p:nvPr/>
            </p:nvCxnSpPr>
            <p:spPr>
              <a:xfrm>
                <a:off x="658313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2E9790-92D7-8644-BCA1-A0BFF4929463}"/>
                  </a:ext>
                </a:extLst>
              </p:cNvPr>
              <p:cNvCxnSpPr>
                <a:cxnSpLocks/>
              </p:cNvCxnSpPr>
              <p:nvPr/>
            </p:nvCxnSpPr>
            <p:spPr>
              <a:xfrm>
                <a:off x="681105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7106BD7F-9B90-E242-8D27-FE5DFC15F413}"/>
                </a:ext>
              </a:extLst>
            </p:cNvPr>
            <p:cNvCxnSpPr>
              <a:cxnSpLocks/>
            </p:cNvCxnSpPr>
            <p:nvPr/>
          </p:nvCxnSpPr>
          <p:spPr>
            <a:xfrm>
              <a:off x="7038975"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992E5FA-4BA7-8D4D-912F-EEBAC46A88E1}"/>
              </a:ext>
            </a:extLst>
          </p:cNvPr>
          <p:cNvGrpSpPr/>
          <p:nvPr/>
        </p:nvGrpSpPr>
        <p:grpSpPr>
          <a:xfrm>
            <a:off x="4976813" y="3659520"/>
            <a:ext cx="2499647" cy="216220"/>
            <a:chOff x="5187386" y="3617729"/>
            <a:chExt cx="2102277" cy="200025"/>
          </a:xfrm>
        </p:grpSpPr>
        <p:grpSp>
          <p:nvGrpSpPr>
            <p:cNvPr id="20" name="Group 19">
              <a:extLst>
                <a:ext uri="{FF2B5EF4-FFF2-40B4-BE49-F238E27FC236}">
                  <a16:creationId xmlns:a16="http://schemas.microsoft.com/office/drawing/2014/main" id="{38EBA08E-3418-704C-8426-C0F9FAB87DC9}"/>
                </a:ext>
              </a:extLst>
            </p:cNvPr>
            <p:cNvGrpSpPr/>
            <p:nvPr/>
          </p:nvGrpSpPr>
          <p:grpSpPr>
            <a:xfrm>
              <a:off x="5187386" y="3617729"/>
              <a:ext cx="1595438" cy="200025"/>
              <a:chOff x="5443537" y="2362692"/>
              <a:chExt cx="1595438" cy="200025"/>
            </a:xfrm>
          </p:grpSpPr>
          <p:grpSp>
            <p:nvGrpSpPr>
              <p:cNvPr id="21" name="Group 20">
                <a:extLst>
                  <a:ext uri="{FF2B5EF4-FFF2-40B4-BE49-F238E27FC236}">
                    <a16:creationId xmlns:a16="http://schemas.microsoft.com/office/drawing/2014/main" id="{2FCE84D5-7B55-A94F-9B05-701DD4BB2868}"/>
                  </a:ext>
                </a:extLst>
              </p:cNvPr>
              <p:cNvGrpSpPr/>
              <p:nvPr/>
            </p:nvGrpSpPr>
            <p:grpSpPr>
              <a:xfrm>
                <a:off x="5443537" y="2362692"/>
                <a:ext cx="1367520" cy="200025"/>
                <a:chOff x="5443537" y="2362692"/>
                <a:chExt cx="1367520" cy="200025"/>
              </a:xfrm>
            </p:grpSpPr>
            <p:cxnSp>
              <p:nvCxnSpPr>
                <p:cNvPr id="23" name="Straight Connector 22">
                  <a:extLst>
                    <a:ext uri="{FF2B5EF4-FFF2-40B4-BE49-F238E27FC236}">
                      <a16:creationId xmlns:a16="http://schemas.microsoft.com/office/drawing/2014/main" id="{15935B15-77CD-8B40-946D-8F3CBB97FD56}"/>
                    </a:ext>
                  </a:extLst>
                </p:cNvPr>
                <p:cNvCxnSpPr>
                  <a:cxnSpLocks/>
                </p:cNvCxnSpPr>
                <p:nvPr/>
              </p:nvCxnSpPr>
              <p:spPr>
                <a:xfrm>
                  <a:off x="544353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9BF5F0-98BC-1144-98AE-BE9072E9AA44}"/>
                    </a:ext>
                  </a:extLst>
                </p:cNvPr>
                <p:cNvCxnSpPr>
                  <a:cxnSpLocks/>
                </p:cNvCxnSpPr>
                <p:nvPr/>
              </p:nvCxnSpPr>
              <p:spPr>
                <a:xfrm>
                  <a:off x="567145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247729-BF84-C741-B060-CBE1C81ABC1E}"/>
                    </a:ext>
                  </a:extLst>
                </p:cNvPr>
                <p:cNvCxnSpPr>
                  <a:cxnSpLocks/>
                </p:cNvCxnSpPr>
                <p:nvPr/>
              </p:nvCxnSpPr>
              <p:spPr>
                <a:xfrm>
                  <a:off x="612729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F2E703-0121-C94A-8E48-8F320A18F14E}"/>
                    </a:ext>
                  </a:extLst>
                </p:cNvPr>
                <p:cNvCxnSpPr>
                  <a:cxnSpLocks/>
                </p:cNvCxnSpPr>
                <p:nvPr/>
              </p:nvCxnSpPr>
              <p:spPr>
                <a:xfrm>
                  <a:off x="589937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4C45DD-C3A0-EA41-91AB-C024AB62DF09}"/>
                    </a:ext>
                  </a:extLst>
                </p:cNvPr>
                <p:cNvCxnSpPr>
                  <a:cxnSpLocks/>
                </p:cNvCxnSpPr>
                <p:nvPr/>
              </p:nvCxnSpPr>
              <p:spPr>
                <a:xfrm>
                  <a:off x="635521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88B0461-739E-034D-A26F-7C9CF3CCEF64}"/>
                    </a:ext>
                  </a:extLst>
                </p:cNvPr>
                <p:cNvCxnSpPr>
                  <a:cxnSpLocks/>
                </p:cNvCxnSpPr>
                <p:nvPr/>
              </p:nvCxnSpPr>
              <p:spPr>
                <a:xfrm>
                  <a:off x="658313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F4FE94A-323B-F54D-9B0C-C6792B708B4B}"/>
                    </a:ext>
                  </a:extLst>
                </p:cNvPr>
                <p:cNvCxnSpPr>
                  <a:cxnSpLocks/>
                </p:cNvCxnSpPr>
                <p:nvPr/>
              </p:nvCxnSpPr>
              <p:spPr>
                <a:xfrm>
                  <a:off x="681105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054CEE02-8C72-F74E-ACB2-5CE630AFCA57}"/>
                  </a:ext>
                </a:extLst>
              </p:cNvPr>
              <p:cNvCxnSpPr>
                <a:cxnSpLocks/>
              </p:cNvCxnSpPr>
              <p:nvPr/>
            </p:nvCxnSpPr>
            <p:spPr>
              <a:xfrm>
                <a:off x="7038975"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4F7E9133-DCA2-3C4F-9C29-B0CA3DECBD84}"/>
                </a:ext>
              </a:extLst>
            </p:cNvPr>
            <p:cNvGrpSpPr/>
            <p:nvPr/>
          </p:nvGrpSpPr>
          <p:grpSpPr>
            <a:xfrm>
              <a:off x="7061743" y="3617729"/>
              <a:ext cx="227920" cy="200025"/>
              <a:chOff x="5443537" y="2362692"/>
              <a:chExt cx="227920" cy="200025"/>
            </a:xfrm>
          </p:grpSpPr>
          <p:cxnSp>
            <p:nvCxnSpPr>
              <p:cNvPr id="33" name="Straight Connector 32">
                <a:extLst>
                  <a:ext uri="{FF2B5EF4-FFF2-40B4-BE49-F238E27FC236}">
                    <a16:creationId xmlns:a16="http://schemas.microsoft.com/office/drawing/2014/main" id="{F57CCFF3-4A1D-384E-89E1-816F6191A030}"/>
                  </a:ext>
                </a:extLst>
              </p:cNvPr>
              <p:cNvCxnSpPr>
                <a:cxnSpLocks/>
              </p:cNvCxnSpPr>
              <p:nvPr/>
            </p:nvCxnSpPr>
            <p:spPr>
              <a:xfrm>
                <a:off x="544353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6CB9CB0-1236-E44D-B62B-21DD88DA4706}"/>
                  </a:ext>
                </a:extLst>
              </p:cNvPr>
              <p:cNvCxnSpPr>
                <a:cxnSpLocks/>
              </p:cNvCxnSpPr>
              <p:nvPr/>
            </p:nvCxnSpPr>
            <p:spPr>
              <a:xfrm>
                <a:off x="567145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9" name="Group 68">
            <a:extLst>
              <a:ext uri="{FF2B5EF4-FFF2-40B4-BE49-F238E27FC236}">
                <a16:creationId xmlns:a16="http://schemas.microsoft.com/office/drawing/2014/main" id="{ED2BE3A2-0013-6744-BA41-39AD4C091793}"/>
              </a:ext>
            </a:extLst>
          </p:cNvPr>
          <p:cNvGrpSpPr/>
          <p:nvPr/>
        </p:nvGrpSpPr>
        <p:grpSpPr>
          <a:xfrm>
            <a:off x="4190558" y="4976848"/>
            <a:ext cx="4108927" cy="233872"/>
            <a:chOff x="4528968" y="4918849"/>
            <a:chExt cx="3473960" cy="200025"/>
          </a:xfrm>
        </p:grpSpPr>
        <p:grpSp>
          <p:nvGrpSpPr>
            <p:cNvPr id="41" name="Group 40">
              <a:extLst>
                <a:ext uri="{FF2B5EF4-FFF2-40B4-BE49-F238E27FC236}">
                  <a16:creationId xmlns:a16="http://schemas.microsoft.com/office/drawing/2014/main" id="{A868CB50-84FC-F844-AE99-72FC1C49A1A6}"/>
                </a:ext>
              </a:extLst>
            </p:cNvPr>
            <p:cNvGrpSpPr/>
            <p:nvPr/>
          </p:nvGrpSpPr>
          <p:grpSpPr>
            <a:xfrm>
              <a:off x="4528968" y="4918849"/>
              <a:ext cx="2102277" cy="200025"/>
              <a:chOff x="5187386" y="3622745"/>
              <a:chExt cx="2102277" cy="200025"/>
            </a:xfrm>
          </p:grpSpPr>
          <p:grpSp>
            <p:nvGrpSpPr>
              <p:cNvPr id="42" name="Group 41">
                <a:extLst>
                  <a:ext uri="{FF2B5EF4-FFF2-40B4-BE49-F238E27FC236}">
                    <a16:creationId xmlns:a16="http://schemas.microsoft.com/office/drawing/2014/main" id="{620F6184-ACB4-E346-843C-E90DECB7D84A}"/>
                  </a:ext>
                </a:extLst>
              </p:cNvPr>
              <p:cNvGrpSpPr/>
              <p:nvPr/>
            </p:nvGrpSpPr>
            <p:grpSpPr>
              <a:xfrm>
                <a:off x="5187386" y="3622745"/>
                <a:ext cx="1595438" cy="200025"/>
                <a:chOff x="5443537" y="2367708"/>
                <a:chExt cx="1595438" cy="200025"/>
              </a:xfrm>
            </p:grpSpPr>
            <p:grpSp>
              <p:nvGrpSpPr>
                <p:cNvPr id="46" name="Group 45">
                  <a:extLst>
                    <a:ext uri="{FF2B5EF4-FFF2-40B4-BE49-F238E27FC236}">
                      <a16:creationId xmlns:a16="http://schemas.microsoft.com/office/drawing/2014/main" id="{23F71562-44B0-0F4F-98F1-24EDC82D0D25}"/>
                    </a:ext>
                  </a:extLst>
                </p:cNvPr>
                <p:cNvGrpSpPr/>
                <p:nvPr/>
              </p:nvGrpSpPr>
              <p:grpSpPr>
                <a:xfrm>
                  <a:off x="5443537" y="2367708"/>
                  <a:ext cx="1367520" cy="200025"/>
                  <a:chOff x="5443537" y="2367708"/>
                  <a:chExt cx="1367520" cy="200025"/>
                </a:xfrm>
              </p:grpSpPr>
              <p:cxnSp>
                <p:nvCxnSpPr>
                  <p:cNvPr id="48" name="Straight Connector 47">
                    <a:extLst>
                      <a:ext uri="{FF2B5EF4-FFF2-40B4-BE49-F238E27FC236}">
                        <a16:creationId xmlns:a16="http://schemas.microsoft.com/office/drawing/2014/main" id="{74D49579-3D3F-5B47-BE93-A729C31C22B7}"/>
                      </a:ext>
                    </a:extLst>
                  </p:cNvPr>
                  <p:cNvCxnSpPr>
                    <a:cxnSpLocks/>
                  </p:cNvCxnSpPr>
                  <p:nvPr/>
                </p:nvCxnSpPr>
                <p:spPr>
                  <a:xfrm>
                    <a:off x="544353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6D7BE00-D76D-F549-9609-5BB881FA46E7}"/>
                      </a:ext>
                    </a:extLst>
                  </p:cNvPr>
                  <p:cNvCxnSpPr>
                    <a:cxnSpLocks/>
                  </p:cNvCxnSpPr>
                  <p:nvPr/>
                </p:nvCxnSpPr>
                <p:spPr>
                  <a:xfrm>
                    <a:off x="567145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7B78AAB-FD63-364B-AC48-9BF06EFB967C}"/>
                      </a:ext>
                    </a:extLst>
                  </p:cNvPr>
                  <p:cNvCxnSpPr>
                    <a:cxnSpLocks/>
                  </p:cNvCxnSpPr>
                  <p:nvPr/>
                </p:nvCxnSpPr>
                <p:spPr>
                  <a:xfrm>
                    <a:off x="612729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213272-198F-8044-B21F-70B7865FC49E}"/>
                      </a:ext>
                    </a:extLst>
                  </p:cNvPr>
                  <p:cNvCxnSpPr>
                    <a:cxnSpLocks/>
                  </p:cNvCxnSpPr>
                  <p:nvPr/>
                </p:nvCxnSpPr>
                <p:spPr>
                  <a:xfrm>
                    <a:off x="589937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C780440-0D59-2D49-BC9D-353A4A5509FD}"/>
                      </a:ext>
                    </a:extLst>
                  </p:cNvPr>
                  <p:cNvCxnSpPr>
                    <a:cxnSpLocks/>
                  </p:cNvCxnSpPr>
                  <p:nvPr/>
                </p:nvCxnSpPr>
                <p:spPr>
                  <a:xfrm>
                    <a:off x="635521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5D40D2-57E6-DD45-9E1A-F2E0EA9CD6F4}"/>
                      </a:ext>
                    </a:extLst>
                  </p:cNvPr>
                  <p:cNvCxnSpPr>
                    <a:cxnSpLocks/>
                  </p:cNvCxnSpPr>
                  <p:nvPr/>
                </p:nvCxnSpPr>
                <p:spPr>
                  <a:xfrm>
                    <a:off x="658313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C2F7553-1A12-194A-84A9-F6F3FEB824FF}"/>
                      </a:ext>
                    </a:extLst>
                  </p:cNvPr>
                  <p:cNvCxnSpPr>
                    <a:cxnSpLocks/>
                  </p:cNvCxnSpPr>
                  <p:nvPr/>
                </p:nvCxnSpPr>
                <p:spPr>
                  <a:xfrm>
                    <a:off x="681105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2261ABCB-A4A9-8346-979A-33A2BE69B09D}"/>
                    </a:ext>
                  </a:extLst>
                </p:cNvPr>
                <p:cNvCxnSpPr>
                  <a:cxnSpLocks/>
                </p:cNvCxnSpPr>
                <p:nvPr/>
              </p:nvCxnSpPr>
              <p:spPr>
                <a:xfrm>
                  <a:off x="7038975"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26A2F190-33B0-C345-8E18-39E7AC21F7B5}"/>
                  </a:ext>
                </a:extLst>
              </p:cNvPr>
              <p:cNvGrpSpPr/>
              <p:nvPr/>
            </p:nvGrpSpPr>
            <p:grpSpPr>
              <a:xfrm>
                <a:off x="7061743" y="3622745"/>
                <a:ext cx="227920" cy="200025"/>
                <a:chOff x="5443537" y="2367708"/>
                <a:chExt cx="227920" cy="200025"/>
              </a:xfrm>
            </p:grpSpPr>
            <p:cxnSp>
              <p:nvCxnSpPr>
                <p:cNvPr id="44" name="Straight Connector 43">
                  <a:extLst>
                    <a:ext uri="{FF2B5EF4-FFF2-40B4-BE49-F238E27FC236}">
                      <a16:creationId xmlns:a16="http://schemas.microsoft.com/office/drawing/2014/main" id="{3C75C8F6-0B1A-9A49-9867-94E117227495}"/>
                    </a:ext>
                  </a:extLst>
                </p:cNvPr>
                <p:cNvCxnSpPr>
                  <a:cxnSpLocks/>
                </p:cNvCxnSpPr>
                <p:nvPr/>
              </p:nvCxnSpPr>
              <p:spPr>
                <a:xfrm>
                  <a:off x="544353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0C5238D-FD34-E24E-9DBC-1052119C47D8}"/>
                    </a:ext>
                  </a:extLst>
                </p:cNvPr>
                <p:cNvCxnSpPr>
                  <a:cxnSpLocks/>
                </p:cNvCxnSpPr>
                <p:nvPr/>
              </p:nvCxnSpPr>
              <p:spPr>
                <a:xfrm>
                  <a:off x="5671457" y="2367708"/>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3F5DFD5B-091A-D143-83F0-6645A68B1BEC}"/>
                </a:ext>
              </a:extLst>
            </p:cNvPr>
            <p:cNvGrpSpPr/>
            <p:nvPr/>
          </p:nvGrpSpPr>
          <p:grpSpPr>
            <a:xfrm>
              <a:off x="6863328" y="4918849"/>
              <a:ext cx="1139600" cy="200025"/>
              <a:chOff x="5443537" y="2357656"/>
              <a:chExt cx="1139600" cy="200025"/>
            </a:xfrm>
          </p:grpSpPr>
          <p:cxnSp>
            <p:nvCxnSpPr>
              <p:cNvPr id="62" name="Straight Connector 61">
                <a:extLst>
                  <a:ext uri="{FF2B5EF4-FFF2-40B4-BE49-F238E27FC236}">
                    <a16:creationId xmlns:a16="http://schemas.microsoft.com/office/drawing/2014/main" id="{71D04EC5-83DD-1946-BB2D-18B0A391C1ED}"/>
                  </a:ext>
                </a:extLst>
              </p:cNvPr>
              <p:cNvCxnSpPr>
                <a:cxnSpLocks/>
              </p:cNvCxnSpPr>
              <p:nvPr/>
            </p:nvCxnSpPr>
            <p:spPr>
              <a:xfrm>
                <a:off x="5443537" y="2357656"/>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939B969-91BE-CC47-8425-64627A278DE1}"/>
                  </a:ext>
                </a:extLst>
              </p:cNvPr>
              <p:cNvCxnSpPr>
                <a:cxnSpLocks/>
              </p:cNvCxnSpPr>
              <p:nvPr/>
            </p:nvCxnSpPr>
            <p:spPr>
              <a:xfrm>
                <a:off x="5671457" y="2357656"/>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7718C5-0FB5-1442-8E32-7DEDF371BC0E}"/>
                  </a:ext>
                </a:extLst>
              </p:cNvPr>
              <p:cNvCxnSpPr>
                <a:cxnSpLocks/>
              </p:cNvCxnSpPr>
              <p:nvPr/>
            </p:nvCxnSpPr>
            <p:spPr>
              <a:xfrm>
                <a:off x="6127297" y="2357656"/>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5625BC-1F0D-4846-8008-BED260325303}"/>
                  </a:ext>
                </a:extLst>
              </p:cNvPr>
              <p:cNvCxnSpPr>
                <a:cxnSpLocks/>
              </p:cNvCxnSpPr>
              <p:nvPr/>
            </p:nvCxnSpPr>
            <p:spPr>
              <a:xfrm>
                <a:off x="5899377" y="2357656"/>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02C758-F636-EF4C-8D51-1A450A3042FD}"/>
                  </a:ext>
                </a:extLst>
              </p:cNvPr>
              <p:cNvCxnSpPr>
                <a:cxnSpLocks/>
              </p:cNvCxnSpPr>
              <p:nvPr/>
            </p:nvCxnSpPr>
            <p:spPr>
              <a:xfrm>
                <a:off x="6355217" y="2357656"/>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F278D71-A6E7-5C40-9651-111A424D5BC1}"/>
                  </a:ext>
                </a:extLst>
              </p:cNvPr>
              <p:cNvCxnSpPr>
                <a:cxnSpLocks/>
              </p:cNvCxnSpPr>
              <p:nvPr/>
            </p:nvCxnSpPr>
            <p:spPr>
              <a:xfrm>
                <a:off x="6583137" y="2357656"/>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370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6F7F28-B32B-3544-BB4C-2017AD8748E9}"/>
              </a:ext>
            </a:extLst>
          </p:cNvPr>
          <p:cNvSpPr>
            <a:spLocks noGrp="1"/>
          </p:cNvSpPr>
          <p:nvPr>
            <p:ph idx="1"/>
          </p:nvPr>
        </p:nvSpPr>
        <p:spPr>
          <a:xfrm>
            <a:off x="522322" y="1220914"/>
            <a:ext cx="11147356" cy="2296348"/>
          </a:xfrm>
        </p:spPr>
        <p:txBody>
          <a:bodyPr>
            <a:normAutofit lnSpcReduction="10000"/>
          </a:bodyPr>
          <a:lstStyle/>
          <a:p>
            <a:r>
              <a:rPr lang="en-GB" dirty="0">
                <a:latin typeface="IBM Plex Sans" panose="020B0503050203000203" pitchFamily="34" charset="0"/>
              </a:rPr>
              <a:t>Certain sections of a species’ DNA are unique to that species, i.e. the sequence of bases (A,T,G and C) are specific to one particular species.</a:t>
            </a:r>
          </a:p>
          <a:p>
            <a:r>
              <a:rPr lang="en-GB" dirty="0">
                <a:latin typeface="IBM Plex Sans" panose="020B0503050203000203" pitchFamily="34" charset="0"/>
              </a:rPr>
              <a:t>This means that we can use these unique sections of a DNA sequence as ‘</a:t>
            </a:r>
            <a:r>
              <a:rPr lang="en-GB" dirty="0">
                <a:solidFill>
                  <a:srgbClr val="FF0000"/>
                </a:solidFill>
                <a:latin typeface="IBM Plex Sans" panose="020B0503050203000203" pitchFamily="34" charset="0"/>
              </a:rPr>
              <a:t>barcodes’,</a:t>
            </a:r>
            <a:r>
              <a:rPr lang="en-GB" dirty="0">
                <a:latin typeface="IBM Plex Sans" panose="020B0503050203000203" pitchFamily="34" charset="0"/>
              </a:rPr>
              <a:t> similar to how a barcode in a supermarket is used to identify an item.</a:t>
            </a:r>
          </a:p>
          <a:p>
            <a:r>
              <a:rPr lang="en-GB" dirty="0">
                <a:latin typeface="IBM Plex Sans" panose="020B0503050203000203" pitchFamily="34" charset="0"/>
              </a:rPr>
              <a:t>This is the premise of how we use environmental DNA to detect species from an environmental sample.</a:t>
            </a:r>
          </a:p>
        </p:txBody>
      </p:sp>
      <p:sp>
        <p:nvSpPr>
          <p:cNvPr id="4" name="Slide Number Placeholder 3">
            <a:extLst>
              <a:ext uri="{FF2B5EF4-FFF2-40B4-BE49-F238E27FC236}">
                <a16:creationId xmlns:a16="http://schemas.microsoft.com/office/drawing/2014/main" id="{F0FB5EE6-CF89-5F4C-A8B9-50763AFA7F75}"/>
              </a:ext>
            </a:extLst>
          </p:cNvPr>
          <p:cNvSpPr>
            <a:spLocks noGrp="1"/>
          </p:cNvSpPr>
          <p:nvPr>
            <p:ph type="sldNum" sz="quarter" idx="12"/>
          </p:nvPr>
        </p:nvSpPr>
        <p:spPr/>
        <p:txBody>
          <a:bodyPr/>
          <a:lstStyle/>
          <a:p>
            <a:fld id="{B9EAB3BA-07EE-4B64-A177-47C30D775877}" type="slidenum">
              <a:rPr lang="en-US" smtClean="0"/>
              <a:t>6</a:t>
            </a:fld>
            <a:endParaRPr lang="en-US" dirty="0"/>
          </a:p>
        </p:txBody>
      </p:sp>
      <p:sp>
        <p:nvSpPr>
          <p:cNvPr id="6" name="Title 1">
            <a:extLst>
              <a:ext uri="{FF2B5EF4-FFF2-40B4-BE49-F238E27FC236}">
                <a16:creationId xmlns:a16="http://schemas.microsoft.com/office/drawing/2014/main" id="{7B159083-A730-3E4F-845E-779B1741A525}"/>
              </a:ext>
            </a:extLst>
          </p:cNvPr>
          <p:cNvSpPr txBox="1">
            <a:spLocks/>
          </p:cNvSpPr>
          <p:nvPr/>
        </p:nvSpPr>
        <p:spPr>
          <a:xfrm>
            <a:off x="522322" y="-12575"/>
            <a:ext cx="11602354" cy="1233488"/>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r>
              <a:rPr lang="en-GB" dirty="0">
                <a:latin typeface="IBM Plex Sans" panose="020B0503050203000203" pitchFamily="34" charset="0"/>
              </a:rPr>
              <a:t>DNA &amp; </a:t>
            </a:r>
            <a:r>
              <a:rPr lang="en-GB" cap="none" dirty="0">
                <a:latin typeface="IBM Plex Sans" panose="020B0503050203000203" pitchFamily="34" charset="0"/>
              </a:rPr>
              <a:t>e</a:t>
            </a:r>
            <a:r>
              <a:rPr lang="en-GB" dirty="0">
                <a:latin typeface="IBM Plex Sans" panose="020B0503050203000203" pitchFamily="34" charset="0"/>
              </a:rPr>
              <a:t>DNA</a:t>
            </a:r>
          </a:p>
        </p:txBody>
      </p:sp>
      <p:sp>
        <p:nvSpPr>
          <p:cNvPr id="13" name="Right Arrow 12">
            <a:extLst>
              <a:ext uri="{FF2B5EF4-FFF2-40B4-BE49-F238E27FC236}">
                <a16:creationId xmlns:a16="http://schemas.microsoft.com/office/drawing/2014/main" id="{25025151-F841-E045-8241-5BFC24CD1FE8}"/>
              </a:ext>
            </a:extLst>
          </p:cNvPr>
          <p:cNvSpPr/>
          <p:nvPr/>
        </p:nvSpPr>
        <p:spPr>
          <a:xfrm>
            <a:off x="3629026" y="4484595"/>
            <a:ext cx="1285875" cy="461665"/>
          </a:xfrm>
          <a:prstGeom prs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descr="A close up of a logo&#10;&#10;Description automatically generated">
            <a:extLst>
              <a:ext uri="{FF2B5EF4-FFF2-40B4-BE49-F238E27FC236}">
                <a16:creationId xmlns:a16="http://schemas.microsoft.com/office/drawing/2014/main" id="{DFDE778A-EAA4-514C-8FF4-63A4ED3B08D1}"/>
              </a:ext>
            </a:extLst>
          </p:cNvPr>
          <p:cNvPicPr>
            <a:picLocks noChangeAspect="1"/>
          </p:cNvPicPr>
          <p:nvPr/>
        </p:nvPicPr>
        <p:blipFill>
          <a:blip r:embed="rId3"/>
          <a:stretch>
            <a:fillRect/>
          </a:stretch>
        </p:blipFill>
        <p:spPr>
          <a:xfrm>
            <a:off x="5067299" y="4257279"/>
            <a:ext cx="1558925" cy="857408"/>
          </a:xfrm>
          <a:prstGeom prst="rect">
            <a:avLst/>
          </a:prstGeom>
        </p:spPr>
      </p:pic>
      <p:sp>
        <p:nvSpPr>
          <p:cNvPr id="17" name="TextBox 16">
            <a:extLst>
              <a:ext uri="{FF2B5EF4-FFF2-40B4-BE49-F238E27FC236}">
                <a16:creationId xmlns:a16="http://schemas.microsoft.com/office/drawing/2014/main" id="{B3CE4145-285E-F54B-A91E-9ED6986C9E57}"/>
              </a:ext>
            </a:extLst>
          </p:cNvPr>
          <p:cNvSpPr txBox="1"/>
          <p:nvPr/>
        </p:nvSpPr>
        <p:spPr>
          <a:xfrm>
            <a:off x="1059747" y="5207890"/>
            <a:ext cx="2800350" cy="369332"/>
          </a:xfrm>
          <a:prstGeom prst="rect">
            <a:avLst/>
          </a:prstGeom>
          <a:noFill/>
        </p:spPr>
        <p:txBody>
          <a:bodyPr wrap="square" rtlCol="0">
            <a:spAutoFit/>
          </a:bodyPr>
          <a:lstStyle/>
          <a:p>
            <a:r>
              <a:rPr lang="en-GB" dirty="0">
                <a:latin typeface="IBM Plex Sans" panose="020B0503050203000203" pitchFamily="34" charset="0"/>
              </a:rPr>
              <a:t>Unique section of DNA</a:t>
            </a:r>
          </a:p>
        </p:txBody>
      </p:sp>
      <p:sp>
        <p:nvSpPr>
          <p:cNvPr id="18" name="TextBox 17">
            <a:extLst>
              <a:ext uri="{FF2B5EF4-FFF2-40B4-BE49-F238E27FC236}">
                <a16:creationId xmlns:a16="http://schemas.microsoft.com/office/drawing/2014/main" id="{42D179D8-A066-6843-BE46-FA79427C1420}"/>
              </a:ext>
            </a:extLst>
          </p:cNvPr>
          <p:cNvSpPr txBox="1"/>
          <p:nvPr/>
        </p:nvSpPr>
        <p:spPr>
          <a:xfrm>
            <a:off x="4216796" y="4989720"/>
            <a:ext cx="3374231" cy="923330"/>
          </a:xfrm>
          <a:prstGeom prst="rect">
            <a:avLst/>
          </a:prstGeom>
          <a:noFill/>
        </p:spPr>
        <p:txBody>
          <a:bodyPr wrap="square" rtlCol="0">
            <a:spAutoFit/>
          </a:bodyPr>
          <a:lstStyle/>
          <a:p>
            <a:pPr algn="ctr"/>
            <a:r>
              <a:rPr lang="en-GB" dirty="0">
                <a:latin typeface="IBM Plex Sans" panose="020B0503050203000203" pitchFamily="34" charset="0"/>
              </a:rPr>
              <a:t>Can be used as a ‘barcode’ to identify what species the DNA came from</a:t>
            </a:r>
          </a:p>
        </p:txBody>
      </p:sp>
      <p:sp>
        <p:nvSpPr>
          <p:cNvPr id="19" name="Right Arrow 18">
            <a:extLst>
              <a:ext uri="{FF2B5EF4-FFF2-40B4-BE49-F238E27FC236}">
                <a16:creationId xmlns:a16="http://schemas.microsoft.com/office/drawing/2014/main" id="{5DA02277-E109-CA4D-9E34-62618850E7B6}"/>
              </a:ext>
            </a:extLst>
          </p:cNvPr>
          <p:cNvSpPr/>
          <p:nvPr/>
        </p:nvSpPr>
        <p:spPr>
          <a:xfrm>
            <a:off x="6740525" y="4459454"/>
            <a:ext cx="1285875" cy="461665"/>
          </a:xfrm>
          <a:prstGeom prst="rightArrow">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descr="A tiger standing in the grass&#10;&#10;Description automatically generated">
            <a:extLst>
              <a:ext uri="{FF2B5EF4-FFF2-40B4-BE49-F238E27FC236}">
                <a16:creationId xmlns:a16="http://schemas.microsoft.com/office/drawing/2014/main" id="{94D7B7F9-CA8E-D042-B55F-40BBD3F0AE0C}"/>
              </a:ext>
            </a:extLst>
          </p:cNvPr>
          <p:cNvPicPr>
            <a:picLocks noChangeAspect="1"/>
          </p:cNvPicPr>
          <p:nvPr/>
        </p:nvPicPr>
        <p:blipFill>
          <a:blip r:embed="rId4"/>
          <a:stretch>
            <a:fillRect/>
          </a:stretch>
        </p:blipFill>
        <p:spPr>
          <a:xfrm>
            <a:off x="8407397" y="3650269"/>
            <a:ext cx="1324681" cy="1986818"/>
          </a:xfrm>
          <a:prstGeom prst="rect">
            <a:avLst/>
          </a:prstGeom>
        </p:spPr>
      </p:pic>
      <p:grpSp>
        <p:nvGrpSpPr>
          <p:cNvPr id="60" name="Group 59">
            <a:extLst>
              <a:ext uri="{FF2B5EF4-FFF2-40B4-BE49-F238E27FC236}">
                <a16:creationId xmlns:a16="http://schemas.microsoft.com/office/drawing/2014/main" id="{8F2EE0E2-8327-1744-977F-72022C918A42}"/>
              </a:ext>
            </a:extLst>
          </p:cNvPr>
          <p:cNvGrpSpPr/>
          <p:nvPr/>
        </p:nvGrpSpPr>
        <p:grpSpPr>
          <a:xfrm>
            <a:off x="1101385" y="4409159"/>
            <a:ext cx="2569367" cy="670109"/>
            <a:chOff x="1101385" y="4409159"/>
            <a:chExt cx="2569367" cy="670109"/>
          </a:xfrm>
        </p:grpSpPr>
        <p:grpSp>
          <p:nvGrpSpPr>
            <p:cNvPr id="12" name="Group 11">
              <a:extLst>
                <a:ext uri="{FF2B5EF4-FFF2-40B4-BE49-F238E27FC236}">
                  <a16:creationId xmlns:a16="http://schemas.microsoft.com/office/drawing/2014/main" id="{ADE11FA1-9752-3944-B74D-5098E5E1ABED}"/>
                </a:ext>
              </a:extLst>
            </p:cNvPr>
            <p:cNvGrpSpPr/>
            <p:nvPr/>
          </p:nvGrpSpPr>
          <p:grpSpPr>
            <a:xfrm>
              <a:off x="1101385" y="4409159"/>
              <a:ext cx="2569367" cy="670109"/>
              <a:chOff x="4079876" y="4334333"/>
              <a:chExt cx="2569367" cy="670109"/>
            </a:xfrm>
          </p:grpSpPr>
          <p:sp>
            <p:nvSpPr>
              <p:cNvPr id="7" name="TextBox 6">
                <a:extLst>
                  <a:ext uri="{FF2B5EF4-FFF2-40B4-BE49-F238E27FC236}">
                    <a16:creationId xmlns:a16="http://schemas.microsoft.com/office/drawing/2014/main" id="{F573A256-8C5A-854A-ADA2-2EFF99B78476}"/>
                  </a:ext>
                </a:extLst>
              </p:cNvPr>
              <p:cNvSpPr txBox="1"/>
              <p:nvPr/>
            </p:nvSpPr>
            <p:spPr>
              <a:xfrm>
                <a:off x="4079876" y="4358111"/>
                <a:ext cx="2569367" cy="646331"/>
              </a:xfrm>
              <a:prstGeom prst="rect">
                <a:avLst/>
              </a:prstGeom>
              <a:noFill/>
            </p:spPr>
            <p:txBody>
              <a:bodyPr wrap="square" rtlCol="0">
                <a:spAutoFit/>
              </a:bodyPr>
              <a:lstStyle/>
              <a:p>
                <a:r>
                  <a:rPr lang="en-GB" spc="300" dirty="0">
                    <a:solidFill>
                      <a:srgbClr val="FF0000"/>
                    </a:solidFill>
                  </a:rPr>
                  <a:t>AGCTTTACGGTA</a:t>
                </a:r>
              </a:p>
              <a:p>
                <a:r>
                  <a:rPr lang="en-GB" spc="300" dirty="0">
                    <a:solidFill>
                      <a:srgbClr val="FF0000"/>
                    </a:solidFill>
                  </a:rPr>
                  <a:t>TCGAAATGCCAT</a:t>
                </a:r>
              </a:p>
            </p:txBody>
          </p:sp>
          <p:cxnSp>
            <p:nvCxnSpPr>
              <p:cNvPr id="9" name="Straight Connector 8">
                <a:extLst>
                  <a:ext uri="{FF2B5EF4-FFF2-40B4-BE49-F238E27FC236}">
                    <a16:creationId xmlns:a16="http://schemas.microsoft.com/office/drawing/2014/main" id="{EA2B0A10-C993-154B-AF06-83A365E9CB3B}"/>
                  </a:ext>
                </a:extLst>
              </p:cNvPr>
              <p:cNvCxnSpPr>
                <a:cxnSpLocks/>
              </p:cNvCxnSpPr>
              <p:nvPr/>
            </p:nvCxnSpPr>
            <p:spPr>
              <a:xfrm flipV="1">
                <a:off x="4159797" y="4334333"/>
                <a:ext cx="2280962"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9E74110E-5790-FF4F-8D8C-2245863610D1}"/>
                </a:ext>
              </a:extLst>
            </p:cNvPr>
            <p:cNvGrpSpPr/>
            <p:nvPr/>
          </p:nvGrpSpPr>
          <p:grpSpPr>
            <a:xfrm>
              <a:off x="1276838" y="4420564"/>
              <a:ext cx="2049469" cy="57495"/>
              <a:chOff x="1276838" y="4420564"/>
              <a:chExt cx="2049469" cy="57495"/>
            </a:xfrm>
          </p:grpSpPr>
          <p:grpSp>
            <p:nvGrpSpPr>
              <p:cNvPr id="22" name="Group 21">
                <a:extLst>
                  <a:ext uri="{FF2B5EF4-FFF2-40B4-BE49-F238E27FC236}">
                    <a16:creationId xmlns:a16="http://schemas.microsoft.com/office/drawing/2014/main" id="{AF62B6C4-E8B8-3F4C-8F1A-6A9FBAA6AF0F}"/>
                  </a:ext>
                </a:extLst>
              </p:cNvPr>
              <p:cNvGrpSpPr/>
              <p:nvPr/>
            </p:nvGrpSpPr>
            <p:grpSpPr>
              <a:xfrm>
                <a:off x="1276838" y="4420564"/>
                <a:ext cx="1701805" cy="47975"/>
                <a:chOff x="5071778" y="3617729"/>
                <a:chExt cx="2294957" cy="200025"/>
              </a:xfrm>
            </p:grpSpPr>
            <p:grpSp>
              <p:nvGrpSpPr>
                <p:cNvPr id="23" name="Group 22">
                  <a:extLst>
                    <a:ext uri="{FF2B5EF4-FFF2-40B4-BE49-F238E27FC236}">
                      <a16:creationId xmlns:a16="http://schemas.microsoft.com/office/drawing/2014/main" id="{290EF017-434E-E64D-B415-E26264E8D49D}"/>
                    </a:ext>
                  </a:extLst>
                </p:cNvPr>
                <p:cNvGrpSpPr/>
                <p:nvPr/>
              </p:nvGrpSpPr>
              <p:grpSpPr>
                <a:xfrm>
                  <a:off x="5071778" y="3617729"/>
                  <a:ext cx="1749582" cy="200025"/>
                  <a:chOff x="5327929" y="2362692"/>
                  <a:chExt cx="1749582" cy="200025"/>
                </a:xfrm>
              </p:grpSpPr>
              <p:grpSp>
                <p:nvGrpSpPr>
                  <p:cNvPr id="27" name="Group 26">
                    <a:extLst>
                      <a:ext uri="{FF2B5EF4-FFF2-40B4-BE49-F238E27FC236}">
                        <a16:creationId xmlns:a16="http://schemas.microsoft.com/office/drawing/2014/main" id="{FE546BC1-B23B-864F-9323-15BDCEF2B5D7}"/>
                      </a:ext>
                    </a:extLst>
                  </p:cNvPr>
                  <p:cNvGrpSpPr/>
                  <p:nvPr/>
                </p:nvGrpSpPr>
                <p:grpSpPr>
                  <a:xfrm>
                    <a:off x="5327929" y="2362692"/>
                    <a:ext cx="1483128" cy="200025"/>
                    <a:chOff x="5327929" y="2362692"/>
                    <a:chExt cx="1483128" cy="200025"/>
                  </a:xfrm>
                </p:grpSpPr>
                <p:cxnSp>
                  <p:nvCxnSpPr>
                    <p:cNvPr id="29" name="Straight Connector 28">
                      <a:extLst>
                        <a:ext uri="{FF2B5EF4-FFF2-40B4-BE49-F238E27FC236}">
                          <a16:creationId xmlns:a16="http://schemas.microsoft.com/office/drawing/2014/main" id="{BF67D1AA-2D71-AF41-82F4-78D75207AA8F}"/>
                        </a:ext>
                      </a:extLst>
                    </p:cNvPr>
                    <p:cNvCxnSpPr>
                      <a:cxnSpLocks/>
                    </p:cNvCxnSpPr>
                    <p:nvPr/>
                  </p:nvCxnSpPr>
                  <p:spPr>
                    <a:xfrm>
                      <a:off x="5327929"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FFD890-6A6C-8941-BCF0-97841676B482}"/>
                        </a:ext>
                      </a:extLst>
                    </p:cNvPr>
                    <p:cNvCxnSpPr>
                      <a:cxnSpLocks/>
                    </p:cNvCxnSpPr>
                    <p:nvPr/>
                  </p:nvCxnSpPr>
                  <p:spPr>
                    <a:xfrm>
                      <a:off x="5594385"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FA80D75-23A2-3440-994F-F5F836939A5D}"/>
                        </a:ext>
                      </a:extLst>
                    </p:cNvPr>
                    <p:cNvCxnSpPr>
                      <a:cxnSpLocks/>
                    </p:cNvCxnSpPr>
                    <p:nvPr/>
                  </p:nvCxnSpPr>
                  <p:spPr>
                    <a:xfrm>
                      <a:off x="612729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6210A5-2470-0D49-AB2A-A28EA4F30885}"/>
                        </a:ext>
                      </a:extLst>
                    </p:cNvPr>
                    <p:cNvCxnSpPr>
                      <a:cxnSpLocks/>
                    </p:cNvCxnSpPr>
                    <p:nvPr/>
                  </p:nvCxnSpPr>
                  <p:spPr>
                    <a:xfrm>
                      <a:off x="5880109"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CBB461F-7F64-5242-A5E4-5A3F32E1B89E}"/>
                        </a:ext>
                      </a:extLst>
                    </p:cNvPr>
                    <p:cNvCxnSpPr>
                      <a:cxnSpLocks/>
                    </p:cNvCxnSpPr>
                    <p:nvPr/>
                  </p:nvCxnSpPr>
                  <p:spPr>
                    <a:xfrm>
                      <a:off x="635521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334A75-8817-E841-9534-5AB38A89F05F}"/>
                        </a:ext>
                      </a:extLst>
                    </p:cNvPr>
                    <p:cNvCxnSpPr>
                      <a:cxnSpLocks/>
                    </p:cNvCxnSpPr>
                    <p:nvPr/>
                  </p:nvCxnSpPr>
                  <p:spPr>
                    <a:xfrm>
                      <a:off x="658313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30B3BB0-6E6C-1945-BB01-1DE7F161EA3B}"/>
                        </a:ext>
                      </a:extLst>
                    </p:cNvPr>
                    <p:cNvCxnSpPr>
                      <a:cxnSpLocks/>
                    </p:cNvCxnSpPr>
                    <p:nvPr/>
                  </p:nvCxnSpPr>
                  <p:spPr>
                    <a:xfrm>
                      <a:off x="681105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E989CC6-9C40-694F-854C-6357ACF63BA3}"/>
                      </a:ext>
                    </a:extLst>
                  </p:cNvPr>
                  <p:cNvCxnSpPr>
                    <a:cxnSpLocks/>
                  </p:cNvCxnSpPr>
                  <p:nvPr/>
                </p:nvCxnSpPr>
                <p:spPr>
                  <a:xfrm>
                    <a:off x="7077511"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1D13EEF4-2AA0-2249-873F-EA99328DC039}"/>
                    </a:ext>
                  </a:extLst>
                </p:cNvPr>
                <p:cNvGrpSpPr/>
                <p:nvPr/>
              </p:nvGrpSpPr>
              <p:grpSpPr>
                <a:xfrm>
                  <a:off x="7081011" y="3617729"/>
                  <a:ext cx="285724" cy="200025"/>
                  <a:chOff x="5462805" y="2362692"/>
                  <a:chExt cx="285724" cy="200025"/>
                </a:xfrm>
              </p:grpSpPr>
              <p:cxnSp>
                <p:nvCxnSpPr>
                  <p:cNvPr id="25" name="Straight Connector 24">
                    <a:extLst>
                      <a:ext uri="{FF2B5EF4-FFF2-40B4-BE49-F238E27FC236}">
                        <a16:creationId xmlns:a16="http://schemas.microsoft.com/office/drawing/2014/main" id="{663C3547-EBFD-514F-A772-EA1381A7BB8D}"/>
                      </a:ext>
                    </a:extLst>
                  </p:cNvPr>
                  <p:cNvCxnSpPr>
                    <a:cxnSpLocks/>
                  </p:cNvCxnSpPr>
                  <p:nvPr/>
                </p:nvCxnSpPr>
                <p:spPr>
                  <a:xfrm>
                    <a:off x="5462805"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85412F-07A6-8347-9B6F-ED75AACD312D}"/>
                      </a:ext>
                    </a:extLst>
                  </p:cNvPr>
                  <p:cNvCxnSpPr>
                    <a:cxnSpLocks/>
                  </p:cNvCxnSpPr>
                  <p:nvPr/>
                </p:nvCxnSpPr>
                <p:spPr>
                  <a:xfrm>
                    <a:off x="5748529"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6" name="Straight Connector 35">
                <a:extLst>
                  <a:ext uri="{FF2B5EF4-FFF2-40B4-BE49-F238E27FC236}">
                    <a16:creationId xmlns:a16="http://schemas.microsoft.com/office/drawing/2014/main" id="{C52D7330-6933-DF41-88B2-BB8D623F8BAC}"/>
                  </a:ext>
                </a:extLst>
              </p:cNvPr>
              <p:cNvCxnSpPr>
                <a:cxnSpLocks/>
              </p:cNvCxnSpPr>
              <p:nvPr/>
            </p:nvCxnSpPr>
            <p:spPr>
              <a:xfrm>
                <a:off x="3159619" y="4430084"/>
                <a:ext cx="0" cy="47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6D79BDD-94F9-5449-B3C1-98A5F341CB99}"/>
                  </a:ext>
                </a:extLst>
              </p:cNvPr>
              <p:cNvCxnSpPr>
                <a:cxnSpLocks/>
              </p:cNvCxnSpPr>
              <p:nvPr/>
            </p:nvCxnSpPr>
            <p:spPr>
              <a:xfrm>
                <a:off x="3326307" y="4425316"/>
                <a:ext cx="0" cy="47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33B81CB3-7F03-CF4B-A94B-59EEA866366B}"/>
                </a:ext>
              </a:extLst>
            </p:cNvPr>
            <p:cNvCxnSpPr>
              <a:cxnSpLocks/>
            </p:cNvCxnSpPr>
            <p:nvPr/>
          </p:nvCxnSpPr>
          <p:spPr>
            <a:xfrm flipV="1">
              <a:off x="1181306" y="5079268"/>
              <a:ext cx="228096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C44C1D20-38D9-FC42-B069-33046E6F9026}"/>
                </a:ext>
              </a:extLst>
            </p:cNvPr>
            <p:cNvGrpSpPr/>
            <p:nvPr/>
          </p:nvGrpSpPr>
          <p:grpSpPr>
            <a:xfrm>
              <a:off x="1276838" y="5013382"/>
              <a:ext cx="2106621" cy="54931"/>
              <a:chOff x="1276838" y="4418360"/>
              <a:chExt cx="2106621" cy="54931"/>
            </a:xfrm>
          </p:grpSpPr>
          <p:grpSp>
            <p:nvGrpSpPr>
              <p:cNvPr id="44" name="Group 43">
                <a:extLst>
                  <a:ext uri="{FF2B5EF4-FFF2-40B4-BE49-F238E27FC236}">
                    <a16:creationId xmlns:a16="http://schemas.microsoft.com/office/drawing/2014/main" id="{1A850853-2D78-CA4D-9C36-34B69E3DA781}"/>
                  </a:ext>
                </a:extLst>
              </p:cNvPr>
              <p:cNvGrpSpPr/>
              <p:nvPr/>
            </p:nvGrpSpPr>
            <p:grpSpPr>
              <a:xfrm>
                <a:off x="1276838" y="4420564"/>
                <a:ext cx="1736180" cy="47975"/>
                <a:chOff x="5071778" y="3617729"/>
                <a:chExt cx="2341312" cy="200025"/>
              </a:xfrm>
            </p:grpSpPr>
            <p:grpSp>
              <p:nvGrpSpPr>
                <p:cNvPr id="47" name="Group 46">
                  <a:extLst>
                    <a:ext uri="{FF2B5EF4-FFF2-40B4-BE49-F238E27FC236}">
                      <a16:creationId xmlns:a16="http://schemas.microsoft.com/office/drawing/2014/main" id="{8DF52D18-E535-D64E-9814-BB440603E9D7}"/>
                    </a:ext>
                  </a:extLst>
                </p:cNvPr>
                <p:cNvGrpSpPr/>
                <p:nvPr/>
              </p:nvGrpSpPr>
              <p:grpSpPr>
                <a:xfrm>
                  <a:off x="5071778" y="3617729"/>
                  <a:ext cx="1773297" cy="200025"/>
                  <a:chOff x="5327929" y="2362692"/>
                  <a:chExt cx="1773297" cy="200025"/>
                </a:xfrm>
              </p:grpSpPr>
              <p:grpSp>
                <p:nvGrpSpPr>
                  <p:cNvPr id="51" name="Group 50">
                    <a:extLst>
                      <a:ext uri="{FF2B5EF4-FFF2-40B4-BE49-F238E27FC236}">
                        <a16:creationId xmlns:a16="http://schemas.microsoft.com/office/drawing/2014/main" id="{106EF940-9163-B145-9767-AEBE1126A321}"/>
                      </a:ext>
                    </a:extLst>
                  </p:cNvPr>
                  <p:cNvGrpSpPr/>
                  <p:nvPr/>
                </p:nvGrpSpPr>
                <p:grpSpPr>
                  <a:xfrm>
                    <a:off x="5327929" y="2362692"/>
                    <a:ext cx="1506843" cy="200025"/>
                    <a:chOff x="5327929" y="2362692"/>
                    <a:chExt cx="1506843" cy="200025"/>
                  </a:xfrm>
                </p:grpSpPr>
                <p:cxnSp>
                  <p:nvCxnSpPr>
                    <p:cNvPr id="53" name="Straight Connector 52">
                      <a:extLst>
                        <a:ext uri="{FF2B5EF4-FFF2-40B4-BE49-F238E27FC236}">
                          <a16:creationId xmlns:a16="http://schemas.microsoft.com/office/drawing/2014/main" id="{D2A4C277-99E9-1F49-BB5B-323911C744DE}"/>
                        </a:ext>
                      </a:extLst>
                    </p:cNvPr>
                    <p:cNvCxnSpPr>
                      <a:cxnSpLocks/>
                    </p:cNvCxnSpPr>
                    <p:nvPr/>
                  </p:nvCxnSpPr>
                  <p:spPr>
                    <a:xfrm>
                      <a:off x="5327929"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0C1653-78D3-1442-8228-05F19F56F099}"/>
                        </a:ext>
                      </a:extLst>
                    </p:cNvPr>
                    <p:cNvCxnSpPr>
                      <a:cxnSpLocks/>
                    </p:cNvCxnSpPr>
                    <p:nvPr/>
                  </p:nvCxnSpPr>
                  <p:spPr>
                    <a:xfrm>
                      <a:off x="5594385"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66C493C-24E9-C746-9675-76B4E59EA380}"/>
                        </a:ext>
                      </a:extLst>
                    </p:cNvPr>
                    <p:cNvCxnSpPr>
                      <a:cxnSpLocks/>
                    </p:cNvCxnSpPr>
                    <p:nvPr/>
                  </p:nvCxnSpPr>
                  <p:spPr>
                    <a:xfrm>
                      <a:off x="612729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59BABC-902C-3649-BD04-4839B6AE09FE}"/>
                        </a:ext>
                      </a:extLst>
                    </p:cNvPr>
                    <p:cNvCxnSpPr>
                      <a:cxnSpLocks/>
                    </p:cNvCxnSpPr>
                    <p:nvPr/>
                  </p:nvCxnSpPr>
                  <p:spPr>
                    <a:xfrm>
                      <a:off x="5880109"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2285E7C-1615-8A4F-BCD8-3CC13FC14205}"/>
                        </a:ext>
                      </a:extLst>
                    </p:cNvPr>
                    <p:cNvCxnSpPr>
                      <a:cxnSpLocks/>
                    </p:cNvCxnSpPr>
                    <p:nvPr/>
                  </p:nvCxnSpPr>
                  <p:spPr>
                    <a:xfrm>
                      <a:off x="635521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46CA5D8-4089-7F41-9D10-111D3F09CC6D}"/>
                        </a:ext>
                      </a:extLst>
                    </p:cNvPr>
                    <p:cNvCxnSpPr>
                      <a:cxnSpLocks/>
                    </p:cNvCxnSpPr>
                    <p:nvPr/>
                  </p:nvCxnSpPr>
                  <p:spPr>
                    <a:xfrm>
                      <a:off x="6583137"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1438DE-4419-4E4A-8BC0-645D84157DE2}"/>
                        </a:ext>
                      </a:extLst>
                    </p:cNvPr>
                    <p:cNvCxnSpPr>
                      <a:cxnSpLocks/>
                    </p:cNvCxnSpPr>
                    <p:nvPr/>
                  </p:nvCxnSpPr>
                  <p:spPr>
                    <a:xfrm>
                      <a:off x="6834772"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A7CDE8FF-E6D8-1641-B08B-469A6963C7F5}"/>
                      </a:ext>
                    </a:extLst>
                  </p:cNvPr>
                  <p:cNvCxnSpPr>
                    <a:cxnSpLocks/>
                  </p:cNvCxnSpPr>
                  <p:nvPr/>
                </p:nvCxnSpPr>
                <p:spPr>
                  <a:xfrm>
                    <a:off x="7101226"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69085837-0479-A643-A128-937EBA8C187B}"/>
                    </a:ext>
                  </a:extLst>
                </p:cNvPr>
                <p:cNvGrpSpPr/>
                <p:nvPr/>
              </p:nvGrpSpPr>
              <p:grpSpPr>
                <a:xfrm>
                  <a:off x="7136346" y="3617729"/>
                  <a:ext cx="276744" cy="200025"/>
                  <a:chOff x="5518140" y="2362692"/>
                  <a:chExt cx="276744" cy="200025"/>
                </a:xfrm>
              </p:grpSpPr>
              <p:cxnSp>
                <p:nvCxnSpPr>
                  <p:cNvPr id="49" name="Straight Connector 48">
                    <a:extLst>
                      <a:ext uri="{FF2B5EF4-FFF2-40B4-BE49-F238E27FC236}">
                        <a16:creationId xmlns:a16="http://schemas.microsoft.com/office/drawing/2014/main" id="{98948849-FF7B-B942-8B44-8FC49054E8A8}"/>
                      </a:ext>
                    </a:extLst>
                  </p:cNvPr>
                  <p:cNvCxnSpPr>
                    <a:cxnSpLocks/>
                  </p:cNvCxnSpPr>
                  <p:nvPr/>
                </p:nvCxnSpPr>
                <p:spPr>
                  <a:xfrm>
                    <a:off x="5518140"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B2D2CBA-BA2F-2442-9A47-AB51D953CE89}"/>
                      </a:ext>
                    </a:extLst>
                  </p:cNvPr>
                  <p:cNvCxnSpPr>
                    <a:cxnSpLocks/>
                  </p:cNvCxnSpPr>
                  <p:nvPr/>
                </p:nvCxnSpPr>
                <p:spPr>
                  <a:xfrm>
                    <a:off x="5794884" y="2362692"/>
                    <a:ext cx="0" cy="200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5" name="Straight Connector 44">
                <a:extLst>
                  <a:ext uri="{FF2B5EF4-FFF2-40B4-BE49-F238E27FC236}">
                    <a16:creationId xmlns:a16="http://schemas.microsoft.com/office/drawing/2014/main" id="{73C8FCBD-0526-6C44-8194-B190E4B2FE0D}"/>
                  </a:ext>
                </a:extLst>
              </p:cNvPr>
              <p:cNvCxnSpPr>
                <a:cxnSpLocks/>
              </p:cNvCxnSpPr>
              <p:nvPr/>
            </p:nvCxnSpPr>
            <p:spPr>
              <a:xfrm>
                <a:off x="3194791" y="4418360"/>
                <a:ext cx="0" cy="47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DCA4F6-261E-CE48-92B1-22066F78475F}"/>
                  </a:ext>
                </a:extLst>
              </p:cNvPr>
              <p:cNvCxnSpPr>
                <a:cxnSpLocks/>
              </p:cNvCxnSpPr>
              <p:nvPr/>
            </p:nvCxnSpPr>
            <p:spPr>
              <a:xfrm>
                <a:off x="3383459" y="4425316"/>
                <a:ext cx="0" cy="47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5421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61A5B-22D6-FE4A-8A5B-560E0E5B03D6}"/>
              </a:ext>
            </a:extLst>
          </p:cNvPr>
          <p:cNvSpPr>
            <a:spLocks noGrp="1"/>
          </p:cNvSpPr>
          <p:nvPr>
            <p:ph type="title"/>
          </p:nvPr>
        </p:nvSpPr>
        <p:spPr>
          <a:xfrm>
            <a:off x="469900" y="49189"/>
            <a:ext cx="11654776" cy="998113"/>
          </a:xfrm>
        </p:spPr>
        <p:txBody>
          <a:bodyPr anchor="ctr"/>
          <a:lstStyle/>
          <a:p>
            <a:r>
              <a:rPr lang="en-GB" dirty="0">
                <a:latin typeface="IBM Plex Sans" panose="020B0503050203000203" pitchFamily="34" charset="0"/>
              </a:rPr>
              <a:t>What is Environmental DNA?</a:t>
            </a:r>
          </a:p>
        </p:txBody>
      </p:sp>
      <p:sp>
        <p:nvSpPr>
          <p:cNvPr id="3" name="Content Placeholder 2">
            <a:extLst>
              <a:ext uri="{FF2B5EF4-FFF2-40B4-BE49-F238E27FC236}">
                <a16:creationId xmlns:a16="http://schemas.microsoft.com/office/drawing/2014/main" id="{EB08BDDD-3A2D-F442-B19B-5E8223523113}"/>
              </a:ext>
            </a:extLst>
          </p:cNvPr>
          <p:cNvSpPr>
            <a:spLocks noGrp="1"/>
          </p:cNvSpPr>
          <p:nvPr>
            <p:ph idx="1"/>
          </p:nvPr>
        </p:nvSpPr>
        <p:spPr>
          <a:xfrm>
            <a:off x="207818" y="1047303"/>
            <a:ext cx="7512865" cy="3653285"/>
          </a:xfrm>
        </p:spPr>
        <p:txBody>
          <a:bodyPr>
            <a:normAutofit fontScale="77500" lnSpcReduction="20000"/>
          </a:bodyPr>
          <a:lstStyle/>
          <a:p>
            <a:pPr>
              <a:lnSpc>
                <a:spcPct val="160000"/>
              </a:lnSpc>
            </a:pPr>
            <a:r>
              <a:rPr lang="en-GB" dirty="0">
                <a:latin typeface="IBM Plex Sans" panose="020B0503050203000203" pitchFamily="34" charset="0"/>
              </a:rPr>
              <a:t>eDNA is genetic material taken from an </a:t>
            </a:r>
            <a:r>
              <a:rPr lang="en-GB" dirty="0">
                <a:solidFill>
                  <a:srgbClr val="FF0000"/>
                </a:solidFill>
                <a:latin typeface="IBM Plex Sans" panose="020B0503050203000203" pitchFamily="34" charset="0"/>
              </a:rPr>
              <a:t>environmental sample </a:t>
            </a:r>
            <a:r>
              <a:rPr lang="en-GB" dirty="0">
                <a:latin typeface="IBM Plex Sans" panose="020B0503050203000203" pitchFamily="34" charset="0"/>
              </a:rPr>
              <a:t>rather than directly from an organism. </a:t>
            </a:r>
          </a:p>
          <a:p>
            <a:pPr>
              <a:lnSpc>
                <a:spcPct val="160000"/>
              </a:lnSpc>
            </a:pPr>
            <a:r>
              <a:rPr lang="en-GB" dirty="0">
                <a:latin typeface="IBM Plex Sans" panose="020B0503050203000203" pitchFamily="34" charset="0"/>
              </a:rPr>
              <a:t>When organisms move within their environment they shed fragments of DNA such as hair, saliva, faeces, bones, scales, or skin cells (</a:t>
            </a:r>
            <a:r>
              <a:rPr lang="en-GB" dirty="0">
                <a:solidFill>
                  <a:srgbClr val="FF0000"/>
                </a:solidFill>
                <a:latin typeface="IBM Plex Sans" panose="020B0503050203000203" pitchFamily="34" charset="0"/>
              </a:rPr>
              <a:t>all of these are made up of DNA!)</a:t>
            </a:r>
            <a:r>
              <a:rPr lang="en-GB" dirty="0">
                <a:latin typeface="IBM Plex Sans" panose="020B0503050203000203" pitchFamily="34" charset="0"/>
              </a:rPr>
              <a:t>.</a:t>
            </a:r>
          </a:p>
          <a:p>
            <a:pPr>
              <a:lnSpc>
                <a:spcPct val="160000"/>
              </a:lnSpc>
            </a:pPr>
            <a:r>
              <a:rPr lang="en-GB" dirty="0">
                <a:latin typeface="IBM Plex Sans" panose="020B0503050203000203" pitchFamily="34" charset="0"/>
              </a:rPr>
              <a:t>Environmental samples that can contain eDNA are water, soil, sediment, snow, ice and even air.</a:t>
            </a:r>
          </a:p>
          <a:p>
            <a:pPr>
              <a:lnSpc>
                <a:spcPct val="160000"/>
              </a:lnSpc>
            </a:pPr>
            <a:r>
              <a:rPr lang="en-GB" dirty="0">
                <a:latin typeface="IBM Plex Sans" panose="020B0503050203000203" pitchFamily="34" charset="0"/>
              </a:rPr>
              <a:t>Once DNA is left in the environment, its preservation varies from weeks in warm, tropical water to hundreds of thousands of years in cold, dry permafrost.</a:t>
            </a:r>
          </a:p>
        </p:txBody>
      </p:sp>
      <p:sp>
        <p:nvSpPr>
          <p:cNvPr id="11" name="Slide Number Placeholder 10">
            <a:extLst>
              <a:ext uri="{FF2B5EF4-FFF2-40B4-BE49-F238E27FC236}">
                <a16:creationId xmlns:a16="http://schemas.microsoft.com/office/drawing/2014/main" id="{22D89171-0EFD-C345-9D82-45077067133B}"/>
              </a:ext>
            </a:extLst>
          </p:cNvPr>
          <p:cNvSpPr>
            <a:spLocks noGrp="1"/>
          </p:cNvSpPr>
          <p:nvPr>
            <p:ph type="sldNum" sz="quarter" idx="12"/>
          </p:nvPr>
        </p:nvSpPr>
        <p:spPr/>
        <p:txBody>
          <a:bodyPr/>
          <a:lstStyle/>
          <a:p>
            <a:fld id="{B9EAB3BA-07EE-4B64-A177-47C30D775877}" type="slidenum">
              <a:rPr lang="en-US" sz="2000" smtClean="0"/>
              <a:t>7</a:t>
            </a:fld>
            <a:endParaRPr lang="en-US" sz="2000" dirty="0"/>
          </a:p>
        </p:txBody>
      </p:sp>
      <p:sp>
        <p:nvSpPr>
          <p:cNvPr id="12" name="Rectangle 11">
            <a:extLst>
              <a:ext uri="{FF2B5EF4-FFF2-40B4-BE49-F238E27FC236}">
                <a16:creationId xmlns:a16="http://schemas.microsoft.com/office/drawing/2014/main" id="{F3665354-58EB-6541-8106-4188AF5DFBAA}"/>
              </a:ext>
            </a:extLst>
          </p:cNvPr>
          <p:cNvSpPr/>
          <p:nvPr/>
        </p:nvSpPr>
        <p:spPr>
          <a:xfrm>
            <a:off x="469900" y="4656354"/>
            <a:ext cx="3672427" cy="1403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u="sng" dirty="0">
                <a:latin typeface="IBM Plex Sans" panose="020B0503050203000203" pitchFamily="34" charset="0"/>
              </a:rPr>
              <a:t>Fun fact</a:t>
            </a:r>
          </a:p>
          <a:p>
            <a:pPr algn="ctr"/>
            <a:r>
              <a:rPr lang="en-GB" sz="2000" dirty="0">
                <a:latin typeface="IBM Plex Sans" panose="020B0503050203000203" pitchFamily="34" charset="0"/>
              </a:rPr>
              <a:t>DNA of a woolly mammoth has been found from permafrost samples!</a:t>
            </a:r>
          </a:p>
        </p:txBody>
      </p:sp>
      <p:grpSp>
        <p:nvGrpSpPr>
          <p:cNvPr id="38" name="Group 37">
            <a:extLst>
              <a:ext uri="{FF2B5EF4-FFF2-40B4-BE49-F238E27FC236}">
                <a16:creationId xmlns:a16="http://schemas.microsoft.com/office/drawing/2014/main" id="{B4DEB25B-16BE-CA41-9947-7EDF7A88CD40}"/>
              </a:ext>
            </a:extLst>
          </p:cNvPr>
          <p:cNvGrpSpPr/>
          <p:nvPr/>
        </p:nvGrpSpPr>
        <p:grpSpPr>
          <a:xfrm>
            <a:off x="7695206" y="1190182"/>
            <a:ext cx="4429470" cy="3653284"/>
            <a:chOff x="7736607" y="1482450"/>
            <a:chExt cx="4429470" cy="3653284"/>
          </a:xfrm>
        </p:grpSpPr>
        <p:sp>
          <p:nvSpPr>
            <p:cNvPr id="37" name="Rectangle 36">
              <a:extLst>
                <a:ext uri="{FF2B5EF4-FFF2-40B4-BE49-F238E27FC236}">
                  <a16:creationId xmlns:a16="http://schemas.microsoft.com/office/drawing/2014/main" id="{7BD548FF-BD11-A442-ABE4-B12B1001775E}"/>
                </a:ext>
              </a:extLst>
            </p:cNvPr>
            <p:cNvSpPr/>
            <p:nvPr/>
          </p:nvSpPr>
          <p:spPr>
            <a:xfrm>
              <a:off x="7826923" y="1482450"/>
              <a:ext cx="4339154" cy="3653284"/>
            </a:xfrm>
            <a:prstGeom prst="rect">
              <a:avLst/>
            </a:prstGeom>
            <a:solidFill>
              <a:schemeClr val="accent1">
                <a:lumMod val="20000"/>
                <a:lumOff val="8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5F5C7132-9B7C-8548-BF1F-5DFF9D8DC2C7}"/>
                </a:ext>
              </a:extLst>
            </p:cNvPr>
            <p:cNvGrpSpPr/>
            <p:nvPr/>
          </p:nvGrpSpPr>
          <p:grpSpPr>
            <a:xfrm>
              <a:off x="7736607" y="2233617"/>
              <a:ext cx="4343296" cy="2571268"/>
              <a:chOff x="6517372" y="1771464"/>
              <a:chExt cx="4343296" cy="2571268"/>
            </a:xfrm>
          </p:grpSpPr>
          <p:pic>
            <p:nvPicPr>
              <p:cNvPr id="15" name="Picture 14" descr="A picture containing food&#10;&#10;Description automatically generated">
                <a:extLst>
                  <a:ext uri="{FF2B5EF4-FFF2-40B4-BE49-F238E27FC236}">
                    <a16:creationId xmlns:a16="http://schemas.microsoft.com/office/drawing/2014/main" id="{1CDE3379-8908-4043-ABAC-3BB4C4968D2E}"/>
                  </a:ext>
                </a:extLst>
              </p:cNvPr>
              <p:cNvPicPr>
                <a:picLocks noChangeAspect="1"/>
              </p:cNvPicPr>
              <p:nvPr/>
            </p:nvPicPr>
            <p:blipFill>
              <a:blip r:embed="rId3"/>
              <a:stretch>
                <a:fillRect/>
              </a:stretch>
            </p:blipFill>
            <p:spPr>
              <a:xfrm>
                <a:off x="8766471" y="3214863"/>
                <a:ext cx="822673" cy="822673"/>
              </a:xfrm>
              <a:prstGeom prst="rect">
                <a:avLst/>
              </a:prstGeom>
            </p:spPr>
          </p:pic>
          <p:grpSp>
            <p:nvGrpSpPr>
              <p:cNvPr id="31" name="Group 30">
                <a:extLst>
                  <a:ext uri="{FF2B5EF4-FFF2-40B4-BE49-F238E27FC236}">
                    <a16:creationId xmlns:a16="http://schemas.microsoft.com/office/drawing/2014/main" id="{C84EF2C6-0549-FF45-BA14-AF2AAC7E037A}"/>
                  </a:ext>
                </a:extLst>
              </p:cNvPr>
              <p:cNvGrpSpPr/>
              <p:nvPr/>
            </p:nvGrpSpPr>
            <p:grpSpPr>
              <a:xfrm>
                <a:off x="6517372" y="1771464"/>
                <a:ext cx="4343296" cy="2571268"/>
                <a:chOff x="7764663" y="1647008"/>
                <a:chExt cx="4343296" cy="2571268"/>
              </a:xfrm>
            </p:grpSpPr>
            <p:grpSp>
              <p:nvGrpSpPr>
                <p:cNvPr id="30" name="Group 29">
                  <a:extLst>
                    <a:ext uri="{FF2B5EF4-FFF2-40B4-BE49-F238E27FC236}">
                      <a16:creationId xmlns:a16="http://schemas.microsoft.com/office/drawing/2014/main" id="{30E0A4C8-27A5-B848-9577-80BB5A4FEE12}"/>
                    </a:ext>
                  </a:extLst>
                </p:cNvPr>
                <p:cNvGrpSpPr/>
                <p:nvPr/>
              </p:nvGrpSpPr>
              <p:grpSpPr>
                <a:xfrm>
                  <a:off x="8903886" y="1831588"/>
                  <a:ext cx="2370798" cy="2369127"/>
                  <a:chOff x="9023235" y="1615753"/>
                  <a:chExt cx="2370798" cy="2369127"/>
                </a:xfrm>
              </p:grpSpPr>
              <p:sp>
                <p:nvSpPr>
                  <p:cNvPr id="4" name="Teardrop 3">
                    <a:extLst>
                      <a:ext uri="{FF2B5EF4-FFF2-40B4-BE49-F238E27FC236}">
                        <a16:creationId xmlns:a16="http://schemas.microsoft.com/office/drawing/2014/main" id="{9C4C985C-D378-554F-805D-4CBEBB23A5ED}"/>
                      </a:ext>
                    </a:extLst>
                  </p:cNvPr>
                  <p:cNvSpPr/>
                  <p:nvPr/>
                </p:nvSpPr>
                <p:spPr>
                  <a:xfrm rot="18848903">
                    <a:off x="9024070" y="1614918"/>
                    <a:ext cx="2369127" cy="2370798"/>
                  </a:xfrm>
                  <a:prstGeom prst="teardrop">
                    <a:avLst>
                      <a:gd name="adj" fmla="val 123459"/>
                    </a:avLst>
                  </a:prstGeom>
                  <a:gradFill flip="none" rotWithShape="1">
                    <a:gsLst>
                      <a:gs pos="0">
                        <a:schemeClr val="accent6">
                          <a:lumMod val="75000"/>
                          <a:tint val="66000"/>
                          <a:satMod val="160000"/>
                          <a:shade val="30000"/>
                          <a:satMod val="115000"/>
                        </a:schemeClr>
                      </a:gs>
                      <a:gs pos="24000">
                        <a:schemeClr val="accent6">
                          <a:lumMod val="75000"/>
                          <a:tint val="66000"/>
                          <a:satMod val="160000"/>
                          <a:shade val="67500"/>
                          <a:satMod val="115000"/>
                          <a:alpha val="49000"/>
                        </a:schemeClr>
                      </a:gs>
                      <a:gs pos="100000">
                        <a:schemeClr val="accent6">
                          <a:lumMod val="75000"/>
                          <a:tint val="66000"/>
                          <a:satMod val="160000"/>
                          <a:shade val="100000"/>
                          <a:satMod val="115000"/>
                        </a:schemeClr>
                      </a:gs>
                    </a:gsLst>
                    <a:lin ang="18900000" scaled="1"/>
                    <a:tileRect/>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indoor, table, sitting, plate&#10;&#10;Description automatically generated">
                    <a:extLst>
                      <a:ext uri="{FF2B5EF4-FFF2-40B4-BE49-F238E27FC236}">
                        <a16:creationId xmlns:a16="http://schemas.microsoft.com/office/drawing/2014/main" id="{4987385E-430F-BB46-8021-25219733934E}"/>
                      </a:ext>
                    </a:extLst>
                  </p:cNvPr>
                  <p:cNvPicPr>
                    <a:picLocks noChangeAspect="1"/>
                  </p:cNvPicPr>
                  <p:nvPr/>
                </p:nvPicPr>
                <p:blipFill>
                  <a:blip r:embed="rId4"/>
                  <a:stretch>
                    <a:fillRect/>
                  </a:stretch>
                </p:blipFill>
                <p:spPr>
                  <a:xfrm>
                    <a:off x="9199934" y="2798618"/>
                    <a:ext cx="256108" cy="256108"/>
                  </a:xfrm>
                  <a:prstGeom prst="rect">
                    <a:avLst/>
                  </a:prstGeom>
                </p:spPr>
              </p:pic>
              <p:pic>
                <p:nvPicPr>
                  <p:cNvPr id="13" name="Picture 12" descr="A picture containing indoor, table, sitting, plate&#10;&#10;Description automatically generated">
                    <a:extLst>
                      <a:ext uri="{FF2B5EF4-FFF2-40B4-BE49-F238E27FC236}">
                        <a16:creationId xmlns:a16="http://schemas.microsoft.com/office/drawing/2014/main" id="{62CCD670-0871-1E46-BE2E-3B763BA73CC8}"/>
                      </a:ext>
                    </a:extLst>
                  </p:cNvPr>
                  <p:cNvPicPr>
                    <a:picLocks noChangeAspect="1"/>
                  </p:cNvPicPr>
                  <p:nvPr/>
                </p:nvPicPr>
                <p:blipFill>
                  <a:blip r:embed="rId4"/>
                  <a:stretch>
                    <a:fillRect/>
                  </a:stretch>
                </p:blipFill>
                <p:spPr>
                  <a:xfrm>
                    <a:off x="10848625" y="3002671"/>
                    <a:ext cx="256108" cy="256108"/>
                  </a:xfrm>
                  <a:prstGeom prst="rect">
                    <a:avLst/>
                  </a:prstGeom>
                </p:spPr>
              </p:pic>
              <p:pic>
                <p:nvPicPr>
                  <p:cNvPr id="14" name="Picture 13" descr="A picture containing indoor, table, sitting, plate&#10;&#10;Description automatically generated">
                    <a:extLst>
                      <a:ext uri="{FF2B5EF4-FFF2-40B4-BE49-F238E27FC236}">
                        <a16:creationId xmlns:a16="http://schemas.microsoft.com/office/drawing/2014/main" id="{CC037A44-C4DA-E142-969C-6D5990D35D6E}"/>
                      </a:ext>
                    </a:extLst>
                  </p:cNvPr>
                  <p:cNvPicPr>
                    <a:picLocks noChangeAspect="1"/>
                  </p:cNvPicPr>
                  <p:nvPr/>
                </p:nvPicPr>
                <p:blipFill>
                  <a:blip r:embed="rId4"/>
                  <a:stretch>
                    <a:fillRect/>
                  </a:stretch>
                </p:blipFill>
                <p:spPr>
                  <a:xfrm>
                    <a:off x="9540030" y="2137398"/>
                    <a:ext cx="256108" cy="256108"/>
                  </a:xfrm>
                  <a:prstGeom prst="rect">
                    <a:avLst/>
                  </a:prstGeom>
                </p:spPr>
              </p:pic>
              <p:pic>
                <p:nvPicPr>
                  <p:cNvPr id="16" name="Picture 15" descr="A picture containing food&#10;&#10;Description automatically generated">
                    <a:extLst>
                      <a:ext uri="{FF2B5EF4-FFF2-40B4-BE49-F238E27FC236}">
                        <a16:creationId xmlns:a16="http://schemas.microsoft.com/office/drawing/2014/main" id="{9850084E-7954-9B45-A2CC-2096C116B532}"/>
                      </a:ext>
                    </a:extLst>
                  </p:cNvPr>
                  <p:cNvPicPr>
                    <a:picLocks noChangeAspect="1"/>
                  </p:cNvPicPr>
                  <p:nvPr/>
                </p:nvPicPr>
                <p:blipFill>
                  <a:blip r:embed="rId3"/>
                  <a:stretch>
                    <a:fillRect/>
                  </a:stretch>
                </p:blipFill>
                <p:spPr>
                  <a:xfrm>
                    <a:off x="9428394" y="3076722"/>
                    <a:ext cx="335345" cy="335345"/>
                  </a:xfrm>
                  <a:prstGeom prst="rect">
                    <a:avLst/>
                  </a:prstGeom>
                </p:spPr>
              </p:pic>
              <p:pic>
                <p:nvPicPr>
                  <p:cNvPr id="17" name="Picture 16" descr="A picture containing food&#10;&#10;Description automatically generated">
                    <a:extLst>
                      <a:ext uri="{FF2B5EF4-FFF2-40B4-BE49-F238E27FC236}">
                        <a16:creationId xmlns:a16="http://schemas.microsoft.com/office/drawing/2014/main" id="{41F271F5-A5CC-FC43-845C-27228E56B437}"/>
                      </a:ext>
                    </a:extLst>
                  </p:cNvPr>
                  <p:cNvPicPr>
                    <a:picLocks noChangeAspect="1"/>
                  </p:cNvPicPr>
                  <p:nvPr/>
                </p:nvPicPr>
                <p:blipFill>
                  <a:blip r:embed="rId3"/>
                  <a:stretch>
                    <a:fillRect/>
                  </a:stretch>
                </p:blipFill>
                <p:spPr>
                  <a:xfrm rot="18798766">
                    <a:off x="9843768" y="1747148"/>
                    <a:ext cx="533287" cy="533287"/>
                  </a:xfrm>
                  <a:prstGeom prst="rect">
                    <a:avLst/>
                  </a:prstGeom>
                </p:spPr>
              </p:pic>
              <p:pic>
                <p:nvPicPr>
                  <p:cNvPr id="18" name="Picture 17" descr="A picture containing food&#10;&#10;Description automatically generated">
                    <a:extLst>
                      <a:ext uri="{FF2B5EF4-FFF2-40B4-BE49-F238E27FC236}">
                        <a16:creationId xmlns:a16="http://schemas.microsoft.com/office/drawing/2014/main" id="{5CE1DE89-5BBB-8644-807E-B5072D997EA7}"/>
                      </a:ext>
                    </a:extLst>
                  </p:cNvPr>
                  <p:cNvPicPr>
                    <a:picLocks noChangeAspect="1"/>
                  </p:cNvPicPr>
                  <p:nvPr/>
                </p:nvPicPr>
                <p:blipFill>
                  <a:blip r:embed="rId3"/>
                  <a:stretch>
                    <a:fillRect/>
                  </a:stretch>
                </p:blipFill>
                <p:spPr>
                  <a:xfrm rot="20565654">
                    <a:off x="10616075" y="2016217"/>
                    <a:ext cx="379821" cy="379821"/>
                  </a:xfrm>
                  <a:prstGeom prst="rect">
                    <a:avLst/>
                  </a:prstGeom>
                </p:spPr>
              </p:pic>
              <p:pic>
                <p:nvPicPr>
                  <p:cNvPr id="20" name="Picture 19" descr="A picture containing food&#10;&#10;Description automatically generated">
                    <a:extLst>
                      <a:ext uri="{FF2B5EF4-FFF2-40B4-BE49-F238E27FC236}">
                        <a16:creationId xmlns:a16="http://schemas.microsoft.com/office/drawing/2014/main" id="{818A36AE-487E-4F4F-AE3C-4F1CF726FBA5}"/>
                      </a:ext>
                    </a:extLst>
                  </p:cNvPr>
                  <p:cNvPicPr>
                    <a:picLocks noChangeAspect="1"/>
                  </p:cNvPicPr>
                  <p:nvPr/>
                </p:nvPicPr>
                <p:blipFill>
                  <a:blip r:embed="rId5"/>
                  <a:stretch>
                    <a:fillRect/>
                  </a:stretch>
                </p:blipFill>
                <p:spPr>
                  <a:xfrm flipV="1">
                    <a:off x="9662013" y="2485981"/>
                    <a:ext cx="448398" cy="440691"/>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6B605747-6993-4A4B-82B7-AC6CBE046690}"/>
                      </a:ext>
                    </a:extLst>
                  </p:cNvPr>
                  <p:cNvPicPr>
                    <a:picLocks noChangeAspect="1"/>
                  </p:cNvPicPr>
                  <p:nvPr/>
                </p:nvPicPr>
                <p:blipFill>
                  <a:blip r:embed="rId5"/>
                  <a:stretch>
                    <a:fillRect/>
                  </a:stretch>
                </p:blipFill>
                <p:spPr>
                  <a:xfrm rot="12444715" flipV="1">
                    <a:off x="9886735" y="3525639"/>
                    <a:ext cx="265700" cy="261133"/>
                  </a:xfrm>
                  <a:prstGeom prst="rect">
                    <a:avLst/>
                  </a:prstGeom>
                </p:spPr>
              </p:pic>
              <p:pic>
                <p:nvPicPr>
                  <p:cNvPr id="22" name="Picture 21" descr="A picture containing food&#10;&#10;Description automatically generated">
                    <a:extLst>
                      <a:ext uri="{FF2B5EF4-FFF2-40B4-BE49-F238E27FC236}">
                        <a16:creationId xmlns:a16="http://schemas.microsoft.com/office/drawing/2014/main" id="{8D1AB218-92A4-F848-9B66-B31D71804D63}"/>
                      </a:ext>
                    </a:extLst>
                  </p:cNvPr>
                  <p:cNvPicPr>
                    <a:picLocks noChangeAspect="1"/>
                  </p:cNvPicPr>
                  <p:nvPr/>
                </p:nvPicPr>
                <p:blipFill>
                  <a:blip r:embed="rId5"/>
                  <a:stretch>
                    <a:fillRect/>
                  </a:stretch>
                </p:blipFill>
                <p:spPr>
                  <a:xfrm rot="11562192" flipV="1">
                    <a:off x="10240347" y="1894480"/>
                    <a:ext cx="451995" cy="444226"/>
                  </a:xfrm>
                  <a:prstGeom prst="rect">
                    <a:avLst/>
                  </a:prstGeom>
                </p:spPr>
              </p:pic>
              <p:pic>
                <p:nvPicPr>
                  <p:cNvPr id="24" name="Picture 23" descr="A close up of a logo&#10;&#10;Description automatically generated">
                    <a:extLst>
                      <a:ext uri="{FF2B5EF4-FFF2-40B4-BE49-F238E27FC236}">
                        <a16:creationId xmlns:a16="http://schemas.microsoft.com/office/drawing/2014/main" id="{C73ECC8C-E6B5-354B-9795-67E98B1A71C3}"/>
                      </a:ext>
                    </a:extLst>
                  </p:cNvPr>
                  <p:cNvPicPr>
                    <a:picLocks noChangeAspect="1"/>
                  </p:cNvPicPr>
                  <p:nvPr/>
                </p:nvPicPr>
                <p:blipFill>
                  <a:blip r:embed="rId6"/>
                  <a:stretch>
                    <a:fillRect/>
                  </a:stretch>
                </p:blipFill>
                <p:spPr>
                  <a:xfrm>
                    <a:off x="9763739" y="3061186"/>
                    <a:ext cx="476531" cy="238266"/>
                  </a:xfrm>
                  <a:prstGeom prst="rect">
                    <a:avLst/>
                  </a:prstGeom>
                </p:spPr>
              </p:pic>
              <p:pic>
                <p:nvPicPr>
                  <p:cNvPr id="25" name="Picture 24" descr="A close up of a logo&#10;&#10;Description automatically generated">
                    <a:extLst>
                      <a:ext uri="{FF2B5EF4-FFF2-40B4-BE49-F238E27FC236}">
                        <a16:creationId xmlns:a16="http://schemas.microsoft.com/office/drawing/2014/main" id="{87D0E242-D422-DC48-A846-230141CA2C89}"/>
                      </a:ext>
                    </a:extLst>
                  </p:cNvPr>
                  <p:cNvPicPr>
                    <a:picLocks noChangeAspect="1"/>
                  </p:cNvPicPr>
                  <p:nvPr/>
                </p:nvPicPr>
                <p:blipFill>
                  <a:blip r:embed="rId6"/>
                  <a:stretch>
                    <a:fillRect/>
                  </a:stretch>
                </p:blipFill>
                <p:spPr>
                  <a:xfrm>
                    <a:off x="10208633" y="2334072"/>
                    <a:ext cx="932486" cy="466244"/>
                  </a:xfrm>
                  <a:prstGeom prst="rect">
                    <a:avLst/>
                  </a:prstGeom>
                </p:spPr>
              </p:pic>
            </p:grpSp>
            <p:sp>
              <p:nvSpPr>
                <p:cNvPr id="26" name="TextBox 25">
                  <a:extLst>
                    <a:ext uri="{FF2B5EF4-FFF2-40B4-BE49-F238E27FC236}">
                      <a16:creationId xmlns:a16="http://schemas.microsoft.com/office/drawing/2014/main" id="{89017FBE-A54B-E941-AB2F-B729722255E2}"/>
                    </a:ext>
                  </a:extLst>
                </p:cNvPr>
                <p:cNvSpPr txBox="1"/>
                <p:nvPr/>
              </p:nvSpPr>
              <p:spPr>
                <a:xfrm>
                  <a:off x="8575943" y="1647008"/>
                  <a:ext cx="957207" cy="369332"/>
                </a:xfrm>
                <a:prstGeom prst="rect">
                  <a:avLst/>
                </a:prstGeom>
                <a:noFill/>
              </p:spPr>
              <p:txBody>
                <a:bodyPr wrap="square" rtlCol="0">
                  <a:spAutoFit/>
                </a:bodyPr>
                <a:lstStyle/>
                <a:p>
                  <a:r>
                    <a:rPr lang="en-GB" i="1" dirty="0">
                      <a:solidFill>
                        <a:srgbClr val="FF0000"/>
                      </a:solidFill>
                    </a:rPr>
                    <a:t>Waste</a:t>
                  </a:r>
                </a:p>
              </p:txBody>
            </p:sp>
            <p:sp>
              <p:nvSpPr>
                <p:cNvPr id="27" name="TextBox 26">
                  <a:extLst>
                    <a:ext uri="{FF2B5EF4-FFF2-40B4-BE49-F238E27FC236}">
                      <a16:creationId xmlns:a16="http://schemas.microsoft.com/office/drawing/2014/main" id="{A482B228-6F0F-754C-BDC6-352DE3D1C55F}"/>
                    </a:ext>
                  </a:extLst>
                </p:cNvPr>
                <p:cNvSpPr txBox="1"/>
                <p:nvPr/>
              </p:nvSpPr>
              <p:spPr>
                <a:xfrm>
                  <a:off x="10711410" y="1650679"/>
                  <a:ext cx="1396549" cy="369332"/>
                </a:xfrm>
                <a:prstGeom prst="rect">
                  <a:avLst/>
                </a:prstGeom>
                <a:noFill/>
              </p:spPr>
              <p:txBody>
                <a:bodyPr wrap="square" rtlCol="0">
                  <a:spAutoFit/>
                </a:bodyPr>
                <a:lstStyle/>
                <a:p>
                  <a:r>
                    <a:rPr lang="en-GB" i="1" dirty="0">
                      <a:solidFill>
                        <a:srgbClr val="FF0000"/>
                      </a:solidFill>
                    </a:rPr>
                    <a:t>Free DNA</a:t>
                  </a:r>
                </a:p>
              </p:txBody>
            </p:sp>
            <p:sp>
              <p:nvSpPr>
                <p:cNvPr id="28" name="TextBox 27">
                  <a:extLst>
                    <a:ext uri="{FF2B5EF4-FFF2-40B4-BE49-F238E27FC236}">
                      <a16:creationId xmlns:a16="http://schemas.microsoft.com/office/drawing/2014/main" id="{ACC4B98A-95CB-5B4B-939A-9602A5598C41}"/>
                    </a:ext>
                  </a:extLst>
                </p:cNvPr>
                <p:cNvSpPr txBox="1"/>
                <p:nvPr/>
              </p:nvSpPr>
              <p:spPr>
                <a:xfrm>
                  <a:off x="10919144" y="3571945"/>
                  <a:ext cx="1188815" cy="646331"/>
                </a:xfrm>
                <a:prstGeom prst="rect">
                  <a:avLst/>
                </a:prstGeom>
                <a:noFill/>
              </p:spPr>
              <p:txBody>
                <a:bodyPr wrap="square" rtlCol="0">
                  <a:spAutoFit/>
                </a:bodyPr>
                <a:lstStyle/>
                <a:p>
                  <a:pPr algn="ctr"/>
                  <a:r>
                    <a:rPr lang="en-GB" i="1" dirty="0">
                      <a:solidFill>
                        <a:srgbClr val="FF0000"/>
                      </a:solidFill>
                    </a:rPr>
                    <a:t>Skin/hair/scales</a:t>
                  </a:r>
                </a:p>
              </p:txBody>
            </p:sp>
            <p:sp>
              <p:nvSpPr>
                <p:cNvPr id="29" name="TextBox 28">
                  <a:extLst>
                    <a:ext uri="{FF2B5EF4-FFF2-40B4-BE49-F238E27FC236}">
                      <a16:creationId xmlns:a16="http://schemas.microsoft.com/office/drawing/2014/main" id="{B40A3AE0-797D-844B-98C1-F211EED5B1B6}"/>
                    </a:ext>
                  </a:extLst>
                </p:cNvPr>
                <p:cNvSpPr txBox="1"/>
                <p:nvPr/>
              </p:nvSpPr>
              <p:spPr>
                <a:xfrm>
                  <a:off x="7764663" y="3501743"/>
                  <a:ext cx="1431448" cy="646331"/>
                </a:xfrm>
                <a:prstGeom prst="rect">
                  <a:avLst/>
                </a:prstGeom>
                <a:noFill/>
              </p:spPr>
              <p:txBody>
                <a:bodyPr wrap="square" rtlCol="0">
                  <a:spAutoFit/>
                </a:bodyPr>
                <a:lstStyle/>
                <a:p>
                  <a:pPr algn="ctr"/>
                  <a:r>
                    <a:rPr lang="en-GB" i="1" dirty="0">
                      <a:solidFill>
                        <a:srgbClr val="FF0000"/>
                      </a:solidFill>
                    </a:rPr>
                    <a:t>Damaged tissue</a:t>
                  </a:r>
                </a:p>
              </p:txBody>
            </p:sp>
          </p:grpSp>
        </p:grpSp>
      </p:grpSp>
      <p:sp>
        <p:nvSpPr>
          <p:cNvPr id="39" name="TextBox 38">
            <a:extLst>
              <a:ext uri="{FF2B5EF4-FFF2-40B4-BE49-F238E27FC236}">
                <a16:creationId xmlns:a16="http://schemas.microsoft.com/office/drawing/2014/main" id="{DFE6508D-5351-3846-90AD-D10B8745279D}"/>
              </a:ext>
            </a:extLst>
          </p:cNvPr>
          <p:cNvSpPr txBox="1"/>
          <p:nvPr/>
        </p:nvSpPr>
        <p:spPr>
          <a:xfrm>
            <a:off x="7749623" y="4507143"/>
            <a:ext cx="3035225" cy="338554"/>
          </a:xfrm>
          <a:prstGeom prst="rect">
            <a:avLst/>
          </a:prstGeom>
          <a:noFill/>
        </p:spPr>
        <p:txBody>
          <a:bodyPr wrap="square" rtlCol="0">
            <a:spAutoFit/>
          </a:bodyPr>
          <a:lstStyle/>
          <a:p>
            <a:r>
              <a:rPr lang="en-GB" sz="1600" dirty="0">
                <a:latin typeface="IBM Plex Sans" panose="020B0503050203000203" pitchFamily="34" charset="0"/>
              </a:rPr>
              <a:t>Sources of eDNA in water</a:t>
            </a:r>
          </a:p>
        </p:txBody>
      </p:sp>
      <p:cxnSp>
        <p:nvCxnSpPr>
          <p:cNvPr id="41" name="Straight Arrow Connector 40">
            <a:extLst>
              <a:ext uri="{FF2B5EF4-FFF2-40B4-BE49-F238E27FC236}">
                <a16:creationId xmlns:a16="http://schemas.microsoft.com/office/drawing/2014/main" id="{0E1920FB-8DFA-0D47-BF64-B96987C020FF}"/>
              </a:ext>
            </a:extLst>
          </p:cNvPr>
          <p:cNvCxnSpPr>
            <a:cxnSpLocks/>
          </p:cNvCxnSpPr>
          <p:nvPr/>
        </p:nvCxnSpPr>
        <p:spPr>
          <a:xfrm>
            <a:off x="9201258" y="2306820"/>
            <a:ext cx="254873" cy="31875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36D791E-3F06-9C47-A250-CD992F178EAC}"/>
              </a:ext>
            </a:extLst>
          </p:cNvPr>
          <p:cNvCxnSpPr>
            <a:cxnSpLocks/>
          </p:cNvCxnSpPr>
          <p:nvPr/>
        </p:nvCxnSpPr>
        <p:spPr>
          <a:xfrm flipH="1" flipV="1">
            <a:off x="10944867" y="3271236"/>
            <a:ext cx="380777" cy="52310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45BB208-78C1-1C48-9E12-3DAD41E3C162}"/>
              </a:ext>
            </a:extLst>
          </p:cNvPr>
          <p:cNvCxnSpPr>
            <a:cxnSpLocks/>
            <a:endCxn id="18" idx="3"/>
          </p:cNvCxnSpPr>
          <p:nvPr/>
        </p:nvCxnSpPr>
        <p:spPr>
          <a:xfrm flipH="1">
            <a:off x="10798559" y="2282045"/>
            <a:ext cx="415974" cy="37797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40E11D-AC37-0446-A661-9B76A7FA6059}"/>
              </a:ext>
            </a:extLst>
          </p:cNvPr>
          <p:cNvCxnSpPr>
            <a:cxnSpLocks/>
          </p:cNvCxnSpPr>
          <p:nvPr/>
        </p:nvCxnSpPr>
        <p:spPr>
          <a:xfrm>
            <a:off x="8877292" y="4165330"/>
            <a:ext cx="667061" cy="210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6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53D76A-DEC8-C941-A0B0-DDBFD01FC0B9}"/>
              </a:ext>
            </a:extLst>
          </p:cNvPr>
          <p:cNvSpPr>
            <a:spLocks noGrp="1"/>
          </p:cNvSpPr>
          <p:nvPr>
            <p:ph type="sldNum" sz="quarter" idx="12"/>
          </p:nvPr>
        </p:nvSpPr>
        <p:spPr/>
        <p:txBody>
          <a:bodyPr/>
          <a:lstStyle/>
          <a:p>
            <a:fld id="{B9EAB3BA-07EE-4B64-A177-47C30D775877}" type="slidenum">
              <a:rPr lang="en-US" sz="2000" smtClean="0">
                <a:latin typeface="IBM Plex Sans" panose="020B0503050203000203" pitchFamily="34" charset="0"/>
              </a:rPr>
              <a:t>8</a:t>
            </a:fld>
            <a:endParaRPr lang="en-US" sz="2000" dirty="0">
              <a:latin typeface="IBM Plex Sans" panose="020B0503050203000203" pitchFamily="34" charset="0"/>
            </a:endParaRPr>
          </a:p>
        </p:txBody>
      </p:sp>
      <p:sp>
        <p:nvSpPr>
          <p:cNvPr id="11" name="Title 1">
            <a:extLst>
              <a:ext uri="{FF2B5EF4-FFF2-40B4-BE49-F238E27FC236}">
                <a16:creationId xmlns:a16="http://schemas.microsoft.com/office/drawing/2014/main" id="{84216F7C-581F-8B4F-ACF8-FCAA2F219EE1}"/>
              </a:ext>
            </a:extLst>
          </p:cNvPr>
          <p:cNvSpPr>
            <a:spLocks noGrp="1"/>
          </p:cNvSpPr>
          <p:nvPr>
            <p:ph type="title"/>
          </p:nvPr>
        </p:nvSpPr>
        <p:spPr>
          <a:xfrm>
            <a:off x="579928" y="-99208"/>
            <a:ext cx="9784630" cy="1233488"/>
          </a:xfrm>
        </p:spPr>
        <p:txBody>
          <a:bodyPr anchor="ctr"/>
          <a:lstStyle/>
          <a:p>
            <a:r>
              <a:rPr lang="en-GB" dirty="0">
                <a:latin typeface="IBM Plex Sans" panose="020B0503050203000203" pitchFamily="34" charset="0"/>
              </a:rPr>
              <a:t>How do you use </a:t>
            </a:r>
            <a:r>
              <a:rPr lang="en-GB" cap="none" dirty="0">
                <a:latin typeface="IBM Plex Sans" panose="020B0503050203000203" pitchFamily="34" charset="0"/>
              </a:rPr>
              <a:t>e</a:t>
            </a:r>
            <a:r>
              <a:rPr lang="en-GB" dirty="0">
                <a:latin typeface="IBM Plex Sans" panose="020B0503050203000203" pitchFamily="34" charset="0"/>
              </a:rPr>
              <a:t>DNA?</a:t>
            </a:r>
          </a:p>
        </p:txBody>
      </p:sp>
      <p:sp>
        <p:nvSpPr>
          <p:cNvPr id="12" name="Rectangle 11">
            <a:extLst>
              <a:ext uri="{FF2B5EF4-FFF2-40B4-BE49-F238E27FC236}">
                <a16:creationId xmlns:a16="http://schemas.microsoft.com/office/drawing/2014/main" id="{A6D6CB79-F601-9444-A487-7690F3E37CED}"/>
              </a:ext>
            </a:extLst>
          </p:cNvPr>
          <p:cNvSpPr/>
          <p:nvPr/>
        </p:nvSpPr>
        <p:spPr>
          <a:xfrm>
            <a:off x="579928" y="841777"/>
            <a:ext cx="11032144" cy="3374770"/>
          </a:xfrm>
          <a:prstGeom prst="rect">
            <a:avLst/>
          </a:prstGeom>
        </p:spPr>
        <p:txBody>
          <a:bodyPr wrap="square">
            <a:spAutoFit/>
          </a:bodyPr>
          <a:lstStyle/>
          <a:p>
            <a:pPr>
              <a:lnSpc>
                <a:spcPct val="150000"/>
              </a:lnSpc>
            </a:pPr>
            <a:r>
              <a:rPr lang="en-GB" sz="1600" dirty="0">
                <a:latin typeface="IBM Plex Sans" panose="020B0503050203000203" pitchFamily="34" charset="0"/>
              </a:rPr>
              <a:t>We use the ‘</a:t>
            </a:r>
            <a:r>
              <a:rPr lang="en-GB" sz="1600" dirty="0">
                <a:solidFill>
                  <a:srgbClr val="FF0000"/>
                </a:solidFill>
                <a:latin typeface="IBM Plex Sans" panose="020B0503050203000203" pitchFamily="34" charset="0"/>
              </a:rPr>
              <a:t>barcode</a:t>
            </a:r>
            <a:r>
              <a:rPr lang="en-GB" sz="1600" dirty="0">
                <a:latin typeface="IBM Plex Sans" panose="020B0503050203000203" pitchFamily="34" charset="0"/>
              </a:rPr>
              <a:t>’ sections to identify which species the collected eDNA is from.</a:t>
            </a:r>
          </a:p>
          <a:p>
            <a:pPr>
              <a:lnSpc>
                <a:spcPct val="150000"/>
              </a:lnSpc>
            </a:pPr>
            <a:r>
              <a:rPr lang="en-GB" sz="1600" dirty="0">
                <a:latin typeface="IBM Plex Sans" panose="020B0503050203000203" pitchFamily="34" charset="0"/>
              </a:rPr>
              <a:t>The steps:</a:t>
            </a:r>
          </a:p>
          <a:p>
            <a:pPr marL="342900" indent="-342900">
              <a:lnSpc>
                <a:spcPct val="150000"/>
              </a:lnSpc>
              <a:buFont typeface="+mj-lt"/>
              <a:buAutoNum type="arabicPeriod"/>
            </a:pPr>
            <a:r>
              <a:rPr lang="en-GB" sz="1600" dirty="0">
                <a:latin typeface="IBM Plex Sans" panose="020B0503050203000203" pitchFamily="34" charset="0"/>
              </a:rPr>
              <a:t>Collect the sample from the environment: sediment/water/snow/soil.</a:t>
            </a:r>
          </a:p>
          <a:p>
            <a:pPr marL="342900" indent="-342900">
              <a:lnSpc>
                <a:spcPct val="150000"/>
              </a:lnSpc>
              <a:buFont typeface="+mj-lt"/>
              <a:buAutoNum type="arabicPeriod"/>
            </a:pPr>
            <a:r>
              <a:rPr lang="en-GB" sz="1600" dirty="0">
                <a:latin typeface="IBM Plex Sans" panose="020B0503050203000203" pitchFamily="34" charset="0"/>
              </a:rPr>
              <a:t>Extract the eDNA: the environmental sample is placed into a tube and all of the eDNA is extracted.</a:t>
            </a:r>
          </a:p>
          <a:p>
            <a:pPr marL="342900" indent="-342900">
              <a:lnSpc>
                <a:spcPct val="150000"/>
              </a:lnSpc>
              <a:buFont typeface="+mj-lt"/>
              <a:buAutoNum type="arabicPeriod"/>
            </a:pPr>
            <a:r>
              <a:rPr lang="en-GB" sz="1600" dirty="0">
                <a:latin typeface="IBM Plex Sans" panose="020B0503050203000203" pitchFamily="34" charset="0"/>
              </a:rPr>
              <a:t>Amplification using Polymerase Chain Reaction (PCR): this is a process of making millions of copies of the target ‘barcode’ section.</a:t>
            </a:r>
          </a:p>
          <a:p>
            <a:pPr marL="342900" indent="-342900">
              <a:lnSpc>
                <a:spcPct val="150000"/>
              </a:lnSpc>
              <a:buFont typeface="+mj-lt"/>
              <a:buAutoNum type="arabicPeriod"/>
            </a:pPr>
            <a:r>
              <a:rPr lang="en-GB" sz="1600" dirty="0">
                <a:latin typeface="IBM Plex Sans" panose="020B0503050203000203" pitchFamily="34" charset="0"/>
              </a:rPr>
              <a:t>Sequencing: a sequencing machine will read the strands and identify what order the bases are.</a:t>
            </a:r>
          </a:p>
          <a:p>
            <a:pPr marL="342900" indent="-342900">
              <a:lnSpc>
                <a:spcPct val="150000"/>
              </a:lnSpc>
              <a:buFont typeface="+mj-lt"/>
              <a:buAutoNum type="arabicPeriod"/>
            </a:pPr>
            <a:r>
              <a:rPr lang="en-GB" sz="1600" dirty="0">
                <a:latin typeface="IBM Plex Sans" panose="020B0503050203000203" pitchFamily="34" charset="0"/>
              </a:rPr>
              <a:t>Bioinformatics: sequence DNA ‘barcodes’ are then compared to known sequences and matched up to a species.</a:t>
            </a:r>
          </a:p>
          <a:p>
            <a:pPr marL="342900" indent="-342900">
              <a:lnSpc>
                <a:spcPct val="150000"/>
              </a:lnSpc>
              <a:buFont typeface="+mj-lt"/>
              <a:buAutoNum type="arabicPeriod"/>
            </a:pPr>
            <a:r>
              <a:rPr lang="en-GB" sz="1600" dirty="0">
                <a:latin typeface="IBM Plex Sans" panose="020B0503050203000203" pitchFamily="34" charset="0"/>
              </a:rPr>
              <a:t>Celebrate!</a:t>
            </a:r>
          </a:p>
        </p:txBody>
      </p:sp>
      <p:grpSp>
        <p:nvGrpSpPr>
          <p:cNvPr id="75" name="Group 74">
            <a:extLst>
              <a:ext uri="{FF2B5EF4-FFF2-40B4-BE49-F238E27FC236}">
                <a16:creationId xmlns:a16="http://schemas.microsoft.com/office/drawing/2014/main" id="{458B446D-CAC7-6E40-9A6E-5F88C1D463A4}"/>
              </a:ext>
            </a:extLst>
          </p:cNvPr>
          <p:cNvGrpSpPr/>
          <p:nvPr/>
        </p:nvGrpSpPr>
        <p:grpSpPr>
          <a:xfrm>
            <a:off x="1358414" y="4394693"/>
            <a:ext cx="9475172" cy="1466571"/>
            <a:chOff x="1233672" y="4194837"/>
            <a:chExt cx="9475172" cy="1466571"/>
          </a:xfrm>
        </p:grpSpPr>
        <p:grpSp>
          <p:nvGrpSpPr>
            <p:cNvPr id="68" name="Group 67">
              <a:extLst>
                <a:ext uri="{FF2B5EF4-FFF2-40B4-BE49-F238E27FC236}">
                  <a16:creationId xmlns:a16="http://schemas.microsoft.com/office/drawing/2014/main" id="{4390F6D9-3C97-974A-938B-C0EFCCC5B902}"/>
                </a:ext>
              </a:extLst>
            </p:cNvPr>
            <p:cNvGrpSpPr/>
            <p:nvPr/>
          </p:nvGrpSpPr>
          <p:grpSpPr>
            <a:xfrm>
              <a:off x="1233672" y="4194837"/>
              <a:ext cx="9475172" cy="1466571"/>
              <a:chOff x="309092" y="4251613"/>
              <a:chExt cx="9475172" cy="1466571"/>
            </a:xfrm>
          </p:grpSpPr>
          <p:grpSp>
            <p:nvGrpSpPr>
              <p:cNvPr id="57" name="Group 56">
                <a:extLst>
                  <a:ext uri="{FF2B5EF4-FFF2-40B4-BE49-F238E27FC236}">
                    <a16:creationId xmlns:a16="http://schemas.microsoft.com/office/drawing/2014/main" id="{68FE8492-A397-4947-A2BA-94D3F089ADE4}"/>
                  </a:ext>
                </a:extLst>
              </p:cNvPr>
              <p:cNvGrpSpPr/>
              <p:nvPr/>
            </p:nvGrpSpPr>
            <p:grpSpPr>
              <a:xfrm>
                <a:off x="309092" y="4261726"/>
                <a:ext cx="9475172" cy="1456458"/>
                <a:chOff x="309092" y="4261726"/>
                <a:chExt cx="9475172" cy="1456458"/>
              </a:xfrm>
            </p:grpSpPr>
            <p:grpSp>
              <p:nvGrpSpPr>
                <p:cNvPr id="5" name="Group 4">
                  <a:extLst>
                    <a:ext uri="{FF2B5EF4-FFF2-40B4-BE49-F238E27FC236}">
                      <a16:creationId xmlns:a16="http://schemas.microsoft.com/office/drawing/2014/main" id="{8C2C6A12-C1E8-3E4C-8175-4B353D681DCA}"/>
                    </a:ext>
                  </a:extLst>
                </p:cNvPr>
                <p:cNvGrpSpPr/>
                <p:nvPr/>
              </p:nvGrpSpPr>
              <p:grpSpPr>
                <a:xfrm>
                  <a:off x="309092" y="4261726"/>
                  <a:ext cx="7863973" cy="1456458"/>
                  <a:chOff x="309092" y="4261726"/>
                  <a:chExt cx="7863973" cy="1456458"/>
                </a:xfrm>
              </p:grpSpPr>
              <p:sp>
                <p:nvSpPr>
                  <p:cNvPr id="2" name="Rounded Rectangle 1">
                    <a:extLst>
                      <a:ext uri="{FF2B5EF4-FFF2-40B4-BE49-F238E27FC236}">
                        <a16:creationId xmlns:a16="http://schemas.microsoft.com/office/drawing/2014/main" id="{0B140E18-6C6A-2441-AEC6-B12E868FFB9A}"/>
                      </a:ext>
                    </a:extLst>
                  </p:cNvPr>
                  <p:cNvSpPr/>
                  <p:nvPr/>
                </p:nvSpPr>
                <p:spPr>
                  <a:xfrm>
                    <a:off x="309092" y="4286840"/>
                    <a:ext cx="1519707" cy="1431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IBM Plex Sans" panose="020B0503050203000203" pitchFamily="34" charset="0"/>
                    </a:endParaRPr>
                  </a:p>
                </p:txBody>
              </p:sp>
              <p:sp>
                <p:nvSpPr>
                  <p:cNvPr id="15" name="Rounded Rectangle 14">
                    <a:extLst>
                      <a:ext uri="{FF2B5EF4-FFF2-40B4-BE49-F238E27FC236}">
                        <a16:creationId xmlns:a16="http://schemas.microsoft.com/office/drawing/2014/main" id="{62F0C36F-308E-7247-93F7-456136224F30}"/>
                      </a:ext>
                    </a:extLst>
                  </p:cNvPr>
                  <p:cNvSpPr/>
                  <p:nvPr/>
                </p:nvSpPr>
                <p:spPr>
                  <a:xfrm>
                    <a:off x="1895158" y="4286840"/>
                    <a:ext cx="1519707" cy="1431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IBM Plex Sans" panose="020B0503050203000203" pitchFamily="34" charset="0"/>
                    </a:endParaRPr>
                  </a:p>
                </p:txBody>
              </p:sp>
              <p:sp>
                <p:nvSpPr>
                  <p:cNvPr id="16" name="Rounded Rectangle 15">
                    <a:extLst>
                      <a:ext uri="{FF2B5EF4-FFF2-40B4-BE49-F238E27FC236}">
                        <a16:creationId xmlns:a16="http://schemas.microsoft.com/office/drawing/2014/main" id="{36F88CFD-F8CF-4049-A640-F47B8F6368FC}"/>
                      </a:ext>
                    </a:extLst>
                  </p:cNvPr>
                  <p:cNvSpPr/>
                  <p:nvPr/>
                </p:nvSpPr>
                <p:spPr>
                  <a:xfrm>
                    <a:off x="5067292" y="4261726"/>
                    <a:ext cx="1519707" cy="1431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IBM Plex Sans" panose="020B0503050203000203" pitchFamily="34" charset="0"/>
                    </a:endParaRPr>
                  </a:p>
                </p:txBody>
              </p:sp>
              <p:sp>
                <p:nvSpPr>
                  <p:cNvPr id="17" name="Rounded Rectangle 16">
                    <a:extLst>
                      <a:ext uri="{FF2B5EF4-FFF2-40B4-BE49-F238E27FC236}">
                        <a16:creationId xmlns:a16="http://schemas.microsoft.com/office/drawing/2014/main" id="{E28ADAC7-AD06-F842-9810-EAC00E885872}"/>
                      </a:ext>
                    </a:extLst>
                  </p:cNvPr>
                  <p:cNvSpPr/>
                  <p:nvPr/>
                </p:nvSpPr>
                <p:spPr>
                  <a:xfrm>
                    <a:off x="3481225" y="4286840"/>
                    <a:ext cx="1519707" cy="1431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IBM Plex Sans" panose="020B0503050203000203" pitchFamily="34" charset="0"/>
                    </a:endParaRPr>
                  </a:p>
                </p:txBody>
              </p:sp>
              <p:sp>
                <p:nvSpPr>
                  <p:cNvPr id="22" name="Rounded Rectangle 21">
                    <a:extLst>
                      <a:ext uri="{FF2B5EF4-FFF2-40B4-BE49-F238E27FC236}">
                        <a16:creationId xmlns:a16="http://schemas.microsoft.com/office/drawing/2014/main" id="{F9128C23-0AB3-E649-9E53-9EAA3898ABA8}"/>
                      </a:ext>
                    </a:extLst>
                  </p:cNvPr>
                  <p:cNvSpPr/>
                  <p:nvPr/>
                </p:nvSpPr>
                <p:spPr>
                  <a:xfrm>
                    <a:off x="6653358" y="4286840"/>
                    <a:ext cx="1519707" cy="1431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IBM Plex Sans" panose="020B0503050203000203" pitchFamily="34" charset="0"/>
                    </a:endParaRPr>
                  </a:p>
                </p:txBody>
              </p:sp>
            </p:grpSp>
            <p:sp>
              <p:nvSpPr>
                <p:cNvPr id="56" name="Rounded Rectangle 55">
                  <a:extLst>
                    <a:ext uri="{FF2B5EF4-FFF2-40B4-BE49-F238E27FC236}">
                      <a16:creationId xmlns:a16="http://schemas.microsoft.com/office/drawing/2014/main" id="{12589583-136A-8F42-ABF8-735BC9AC54E8}"/>
                    </a:ext>
                  </a:extLst>
                </p:cNvPr>
                <p:cNvSpPr/>
                <p:nvPr/>
              </p:nvSpPr>
              <p:spPr>
                <a:xfrm>
                  <a:off x="8264557" y="4275769"/>
                  <a:ext cx="1519707" cy="1431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IBM Plex Sans" panose="020B0503050203000203" pitchFamily="34" charset="0"/>
                  </a:endParaRPr>
                </a:p>
              </p:txBody>
            </p:sp>
          </p:grpSp>
          <p:pic>
            <p:nvPicPr>
              <p:cNvPr id="9" name="Graphic 8" descr="Ant">
                <a:extLst>
                  <a:ext uri="{FF2B5EF4-FFF2-40B4-BE49-F238E27FC236}">
                    <a16:creationId xmlns:a16="http://schemas.microsoft.com/office/drawing/2014/main" id="{5BB8D970-E99A-C346-AA70-7BBE48C2D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413211" y="5131546"/>
                <a:ext cx="534150" cy="534150"/>
              </a:xfrm>
              <a:prstGeom prst="rect">
                <a:avLst/>
              </a:prstGeom>
            </p:spPr>
          </p:pic>
          <p:pic>
            <p:nvPicPr>
              <p:cNvPr id="23" name="Graphic 22" descr="Barcode">
                <a:extLst>
                  <a:ext uri="{FF2B5EF4-FFF2-40B4-BE49-F238E27FC236}">
                    <a16:creationId xmlns:a16="http://schemas.microsoft.com/office/drawing/2014/main" id="{41506658-E975-454E-8E3A-E93244E10C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73489" y="4424169"/>
                <a:ext cx="1002244" cy="1002244"/>
              </a:xfrm>
              <a:prstGeom prst="rect">
                <a:avLst/>
              </a:prstGeom>
            </p:spPr>
          </p:pic>
          <p:pic>
            <p:nvPicPr>
              <p:cNvPr id="29" name="Graphic 28" descr="Butterfly">
                <a:extLst>
                  <a:ext uri="{FF2B5EF4-FFF2-40B4-BE49-F238E27FC236}">
                    <a16:creationId xmlns:a16="http://schemas.microsoft.com/office/drawing/2014/main" id="{CFBCB628-CD57-144B-B09F-C34B0D2C98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6684" y="4663534"/>
                <a:ext cx="664113" cy="664113"/>
              </a:xfrm>
              <a:prstGeom prst="rect">
                <a:avLst/>
              </a:prstGeom>
            </p:spPr>
          </p:pic>
          <p:pic>
            <p:nvPicPr>
              <p:cNvPr id="31" name="Graphic 30" descr="Caterpillar">
                <a:extLst>
                  <a:ext uri="{FF2B5EF4-FFF2-40B4-BE49-F238E27FC236}">
                    <a16:creationId xmlns:a16="http://schemas.microsoft.com/office/drawing/2014/main" id="{08F13F7A-35F8-1D4F-ACF1-85CB003A30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89244" y="4251613"/>
                <a:ext cx="610448" cy="610448"/>
              </a:xfrm>
              <a:prstGeom prst="rect">
                <a:avLst/>
              </a:prstGeom>
            </p:spPr>
          </p:pic>
          <p:pic>
            <p:nvPicPr>
              <p:cNvPr id="33" name="Graphic 32" descr="Computer">
                <a:extLst>
                  <a:ext uri="{FF2B5EF4-FFF2-40B4-BE49-F238E27FC236}">
                    <a16:creationId xmlns:a16="http://schemas.microsoft.com/office/drawing/2014/main" id="{E4F06F0C-E67D-B645-99C6-07C1764958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61698" y="4571170"/>
                <a:ext cx="914400" cy="914400"/>
              </a:xfrm>
              <a:prstGeom prst="rect">
                <a:avLst/>
              </a:prstGeom>
            </p:spPr>
          </p:pic>
          <p:pic>
            <p:nvPicPr>
              <p:cNvPr id="35" name="Graphic 34" descr="Dancing">
                <a:extLst>
                  <a:ext uri="{FF2B5EF4-FFF2-40B4-BE49-F238E27FC236}">
                    <a16:creationId xmlns:a16="http://schemas.microsoft.com/office/drawing/2014/main" id="{39F6FB09-7852-224F-B549-37BF905B6A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18110" y="4529929"/>
                <a:ext cx="914400" cy="914400"/>
              </a:xfrm>
              <a:prstGeom prst="rect">
                <a:avLst/>
              </a:prstGeom>
            </p:spPr>
          </p:pic>
          <p:pic>
            <p:nvPicPr>
              <p:cNvPr id="41" name="Graphic 40" descr="DNA">
                <a:extLst>
                  <a:ext uri="{FF2B5EF4-FFF2-40B4-BE49-F238E27FC236}">
                    <a16:creationId xmlns:a16="http://schemas.microsoft.com/office/drawing/2014/main" id="{4D0FDB81-8341-384E-9561-6CDBD2E743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79535" y="4625852"/>
                <a:ext cx="581592" cy="581592"/>
              </a:xfrm>
              <a:prstGeom prst="rect">
                <a:avLst/>
              </a:prstGeom>
            </p:spPr>
          </p:pic>
          <p:pic>
            <p:nvPicPr>
              <p:cNvPr id="45" name="Graphic 44" descr="Eye dropper">
                <a:extLst>
                  <a:ext uri="{FF2B5EF4-FFF2-40B4-BE49-F238E27FC236}">
                    <a16:creationId xmlns:a16="http://schemas.microsoft.com/office/drawing/2014/main" id="{086FA987-76B2-E942-8E2C-2E5BC31608C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11180" y="4479794"/>
                <a:ext cx="544423" cy="544423"/>
              </a:xfrm>
              <a:prstGeom prst="rect">
                <a:avLst/>
              </a:prstGeom>
            </p:spPr>
          </p:pic>
          <p:pic>
            <p:nvPicPr>
              <p:cNvPr id="51" name="Graphic 50" descr="GMO">
                <a:extLst>
                  <a:ext uri="{FF2B5EF4-FFF2-40B4-BE49-F238E27FC236}">
                    <a16:creationId xmlns:a16="http://schemas.microsoft.com/office/drawing/2014/main" id="{23D1388C-E76C-8746-973B-3247CB65CE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8174" y="4502616"/>
                <a:ext cx="805598" cy="805598"/>
              </a:xfrm>
              <a:prstGeom prst="rect">
                <a:avLst/>
              </a:prstGeom>
            </p:spPr>
          </p:pic>
          <p:pic>
            <p:nvPicPr>
              <p:cNvPr id="53" name="Graphic 52" descr="Water">
                <a:extLst>
                  <a:ext uri="{FF2B5EF4-FFF2-40B4-BE49-F238E27FC236}">
                    <a16:creationId xmlns:a16="http://schemas.microsoft.com/office/drawing/2014/main" id="{3A9AB6C4-00E2-6C4D-B773-8EE0133DB6F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3294" y="4992196"/>
                <a:ext cx="378839" cy="378839"/>
              </a:xfrm>
              <a:prstGeom prst="rect">
                <a:avLst/>
              </a:prstGeom>
            </p:spPr>
          </p:pic>
          <p:pic>
            <p:nvPicPr>
              <p:cNvPr id="55" name="Graphic 54" descr="Test tubes">
                <a:extLst>
                  <a:ext uri="{FF2B5EF4-FFF2-40B4-BE49-F238E27FC236}">
                    <a16:creationId xmlns:a16="http://schemas.microsoft.com/office/drawing/2014/main" id="{6A2CC5E9-47B2-A34F-87CE-41992452CA1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169230" y="4502616"/>
                <a:ext cx="914400" cy="914400"/>
              </a:xfrm>
              <a:prstGeom prst="rect">
                <a:avLst/>
              </a:prstGeom>
            </p:spPr>
          </p:pic>
          <p:pic>
            <p:nvPicPr>
              <p:cNvPr id="58" name="Graphic 57" descr="DNA">
                <a:extLst>
                  <a:ext uri="{FF2B5EF4-FFF2-40B4-BE49-F238E27FC236}">
                    <a16:creationId xmlns:a16="http://schemas.microsoft.com/office/drawing/2014/main" id="{26959795-19F3-8841-BED3-D652D87F5D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3123" y="4701623"/>
                <a:ext cx="447335" cy="447335"/>
              </a:xfrm>
              <a:prstGeom prst="rect">
                <a:avLst/>
              </a:prstGeom>
            </p:spPr>
          </p:pic>
          <p:cxnSp>
            <p:nvCxnSpPr>
              <p:cNvPr id="60" name="Straight Arrow Connector 59">
                <a:extLst>
                  <a:ext uri="{FF2B5EF4-FFF2-40B4-BE49-F238E27FC236}">
                    <a16:creationId xmlns:a16="http://schemas.microsoft.com/office/drawing/2014/main" id="{D63CE46C-78D1-0946-83CC-3E3B6F566861}"/>
                  </a:ext>
                </a:extLst>
              </p:cNvPr>
              <p:cNvCxnSpPr>
                <a:cxnSpLocks/>
              </p:cNvCxnSpPr>
              <p:nvPr/>
            </p:nvCxnSpPr>
            <p:spPr>
              <a:xfrm flipV="1">
                <a:off x="6987859" y="4688793"/>
                <a:ext cx="433905" cy="1531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FD499FC-0A7A-C949-A7FE-A316A0440C6F}"/>
                  </a:ext>
                </a:extLst>
              </p:cNvPr>
              <p:cNvCxnSpPr>
                <a:cxnSpLocks/>
              </p:cNvCxnSpPr>
              <p:nvPr/>
            </p:nvCxnSpPr>
            <p:spPr>
              <a:xfrm flipV="1">
                <a:off x="7033946" y="4934373"/>
                <a:ext cx="363971" cy="527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CCE44A4-4B9B-854A-9D34-760A0FB80EC6}"/>
                  </a:ext>
                </a:extLst>
              </p:cNvPr>
              <p:cNvCxnSpPr>
                <a:cxnSpLocks/>
              </p:cNvCxnSpPr>
              <p:nvPr/>
            </p:nvCxnSpPr>
            <p:spPr>
              <a:xfrm>
                <a:off x="7057793" y="5138956"/>
                <a:ext cx="404519" cy="1378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22F94542-CB57-C24F-B8A1-9E299E1FB18E}"/>
                </a:ext>
              </a:extLst>
            </p:cNvPr>
            <p:cNvSpPr txBox="1"/>
            <p:nvPr/>
          </p:nvSpPr>
          <p:spPr>
            <a:xfrm>
              <a:off x="1246505" y="4223048"/>
              <a:ext cx="525998" cy="307777"/>
            </a:xfrm>
            <a:prstGeom prst="rect">
              <a:avLst/>
            </a:prstGeom>
            <a:noFill/>
          </p:spPr>
          <p:txBody>
            <a:bodyPr wrap="square" rtlCol="0">
              <a:spAutoFit/>
            </a:bodyPr>
            <a:lstStyle/>
            <a:p>
              <a:r>
                <a:rPr lang="en-GB" sz="1400" b="1" dirty="0">
                  <a:latin typeface="IBM Plex Sans" panose="020B0503050203000203" pitchFamily="34" charset="0"/>
                </a:rPr>
                <a:t>1.</a:t>
              </a:r>
            </a:p>
          </p:txBody>
        </p:sp>
        <p:sp>
          <p:nvSpPr>
            <p:cNvPr id="70" name="TextBox 69">
              <a:extLst>
                <a:ext uri="{FF2B5EF4-FFF2-40B4-BE49-F238E27FC236}">
                  <a16:creationId xmlns:a16="http://schemas.microsoft.com/office/drawing/2014/main" id="{51244F28-6F83-2B40-9772-6B03205F603F}"/>
                </a:ext>
              </a:extLst>
            </p:cNvPr>
            <p:cNvSpPr txBox="1"/>
            <p:nvPr/>
          </p:nvSpPr>
          <p:spPr>
            <a:xfrm>
              <a:off x="4427671" y="4223048"/>
              <a:ext cx="401278" cy="307777"/>
            </a:xfrm>
            <a:prstGeom prst="rect">
              <a:avLst/>
            </a:prstGeom>
            <a:noFill/>
          </p:spPr>
          <p:txBody>
            <a:bodyPr wrap="square" rtlCol="0">
              <a:spAutoFit/>
            </a:bodyPr>
            <a:lstStyle/>
            <a:p>
              <a:r>
                <a:rPr lang="en-GB" sz="1400" b="1" dirty="0">
                  <a:latin typeface="IBM Plex Sans" panose="020B0503050203000203" pitchFamily="34" charset="0"/>
                </a:rPr>
                <a:t>3.</a:t>
              </a:r>
            </a:p>
          </p:txBody>
        </p:sp>
        <p:sp>
          <p:nvSpPr>
            <p:cNvPr id="71" name="TextBox 70">
              <a:extLst>
                <a:ext uri="{FF2B5EF4-FFF2-40B4-BE49-F238E27FC236}">
                  <a16:creationId xmlns:a16="http://schemas.microsoft.com/office/drawing/2014/main" id="{4179A462-B303-5348-A5F5-43C920F22F34}"/>
                </a:ext>
              </a:extLst>
            </p:cNvPr>
            <p:cNvSpPr txBox="1"/>
            <p:nvPr/>
          </p:nvSpPr>
          <p:spPr>
            <a:xfrm>
              <a:off x="2810787" y="4223048"/>
              <a:ext cx="401278" cy="307777"/>
            </a:xfrm>
            <a:prstGeom prst="rect">
              <a:avLst/>
            </a:prstGeom>
            <a:noFill/>
          </p:spPr>
          <p:txBody>
            <a:bodyPr wrap="square" rtlCol="0">
              <a:spAutoFit/>
            </a:bodyPr>
            <a:lstStyle/>
            <a:p>
              <a:r>
                <a:rPr lang="en-GB" sz="1400" b="1" dirty="0">
                  <a:latin typeface="IBM Plex Sans" panose="020B0503050203000203" pitchFamily="34" charset="0"/>
                </a:rPr>
                <a:t>2.</a:t>
              </a:r>
            </a:p>
          </p:txBody>
        </p:sp>
        <p:sp>
          <p:nvSpPr>
            <p:cNvPr id="72" name="TextBox 71">
              <a:extLst>
                <a:ext uri="{FF2B5EF4-FFF2-40B4-BE49-F238E27FC236}">
                  <a16:creationId xmlns:a16="http://schemas.microsoft.com/office/drawing/2014/main" id="{13BAB03D-2731-E14A-A998-E2CC4631AD59}"/>
                </a:ext>
              </a:extLst>
            </p:cNvPr>
            <p:cNvSpPr txBox="1"/>
            <p:nvPr/>
          </p:nvSpPr>
          <p:spPr>
            <a:xfrm>
              <a:off x="7601645" y="4223048"/>
              <a:ext cx="401278" cy="307777"/>
            </a:xfrm>
            <a:prstGeom prst="rect">
              <a:avLst/>
            </a:prstGeom>
            <a:noFill/>
          </p:spPr>
          <p:txBody>
            <a:bodyPr wrap="square" rtlCol="0">
              <a:spAutoFit/>
            </a:bodyPr>
            <a:lstStyle/>
            <a:p>
              <a:r>
                <a:rPr lang="en-GB" sz="1400" b="1" dirty="0">
                  <a:latin typeface="IBM Plex Sans" panose="020B0503050203000203" pitchFamily="34" charset="0"/>
                </a:rPr>
                <a:t>5.</a:t>
              </a:r>
            </a:p>
          </p:txBody>
        </p:sp>
        <p:sp>
          <p:nvSpPr>
            <p:cNvPr id="73" name="TextBox 72">
              <a:extLst>
                <a:ext uri="{FF2B5EF4-FFF2-40B4-BE49-F238E27FC236}">
                  <a16:creationId xmlns:a16="http://schemas.microsoft.com/office/drawing/2014/main" id="{84588764-74C8-224C-A5EB-6199F12ECFD4}"/>
                </a:ext>
              </a:extLst>
            </p:cNvPr>
            <p:cNvSpPr txBox="1"/>
            <p:nvPr/>
          </p:nvSpPr>
          <p:spPr>
            <a:xfrm>
              <a:off x="5963591" y="4223048"/>
              <a:ext cx="401278" cy="307777"/>
            </a:xfrm>
            <a:prstGeom prst="rect">
              <a:avLst/>
            </a:prstGeom>
            <a:noFill/>
          </p:spPr>
          <p:txBody>
            <a:bodyPr wrap="square" rtlCol="0">
              <a:spAutoFit/>
            </a:bodyPr>
            <a:lstStyle/>
            <a:p>
              <a:r>
                <a:rPr lang="en-GB" sz="1400" b="1" dirty="0">
                  <a:latin typeface="IBM Plex Sans" panose="020B0503050203000203" pitchFamily="34" charset="0"/>
                </a:rPr>
                <a:t>4.</a:t>
              </a:r>
            </a:p>
          </p:txBody>
        </p:sp>
        <p:sp>
          <p:nvSpPr>
            <p:cNvPr id="74" name="TextBox 73">
              <a:extLst>
                <a:ext uri="{FF2B5EF4-FFF2-40B4-BE49-F238E27FC236}">
                  <a16:creationId xmlns:a16="http://schemas.microsoft.com/office/drawing/2014/main" id="{65135B85-FD99-5944-B02F-604FE927E708}"/>
                </a:ext>
              </a:extLst>
            </p:cNvPr>
            <p:cNvSpPr txBox="1"/>
            <p:nvPr/>
          </p:nvSpPr>
          <p:spPr>
            <a:xfrm>
              <a:off x="9207907" y="4223048"/>
              <a:ext cx="401278" cy="307777"/>
            </a:xfrm>
            <a:prstGeom prst="rect">
              <a:avLst/>
            </a:prstGeom>
            <a:noFill/>
          </p:spPr>
          <p:txBody>
            <a:bodyPr wrap="square" rtlCol="0">
              <a:spAutoFit/>
            </a:bodyPr>
            <a:lstStyle/>
            <a:p>
              <a:r>
                <a:rPr lang="en-GB" sz="1400" b="1" dirty="0">
                  <a:latin typeface="IBM Plex Sans" panose="020B0503050203000203" pitchFamily="34" charset="0"/>
                </a:rPr>
                <a:t>6.</a:t>
              </a:r>
            </a:p>
          </p:txBody>
        </p:sp>
      </p:grpSp>
    </p:spTree>
    <p:extLst>
      <p:ext uri="{BB962C8B-B14F-4D97-AF65-F5344CB8AC3E}">
        <p14:creationId xmlns:p14="http://schemas.microsoft.com/office/powerpoint/2010/main" val="246479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87CC-8192-EA45-B672-09354FE55ACF}"/>
              </a:ext>
            </a:extLst>
          </p:cNvPr>
          <p:cNvSpPr>
            <a:spLocks noGrp="1"/>
          </p:cNvSpPr>
          <p:nvPr>
            <p:ph type="title"/>
          </p:nvPr>
        </p:nvSpPr>
        <p:spPr>
          <a:xfrm>
            <a:off x="469900" y="0"/>
            <a:ext cx="9971029" cy="1233488"/>
          </a:xfrm>
        </p:spPr>
        <p:txBody>
          <a:bodyPr anchor="ctr"/>
          <a:lstStyle/>
          <a:p>
            <a:r>
              <a:rPr lang="en-GB" dirty="0">
                <a:latin typeface="IBM Plex Sans" panose="020B0503050203000203" pitchFamily="34" charset="0"/>
              </a:rPr>
              <a:t>Why is </a:t>
            </a:r>
            <a:r>
              <a:rPr lang="en-GB" cap="none" dirty="0">
                <a:latin typeface="IBM Plex Sans" panose="020B0503050203000203" pitchFamily="34" charset="0"/>
              </a:rPr>
              <a:t>e</a:t>
            </a:r>
            <a:r>
              <a:rPr lang="en-GB" dirty="0">
                <a:latin typeface="IBM Plex Sans" panose="020B0503050203000203" pitchFamily="34" charset="0"/>
              </a:rPr>
              <a:t>DNA useful?</a:t>
            </a:r>
          </a:p>
        </p:txBody>
      </p:sp>
      <p:sp>
        <p:nvSpPr>
          <p:cNvPr id="6" name="Slide Number Placeholder 5">
            <a:extLst>
              <a:ext uri="{FF2B5EF4-FFF2-40B4-BE49-F238E27FC236}">
                <a16:creationId xmlns:a16="http://schemas.microsoft.com/office/drawing/2014/main" id="{4540653D-0FA5-4B46-840A-812280AF2659}"/>
              </a:ext>
            </a:extLst>
          </p:cNvPr>
          <p:cNvSpPr>
            <a:spLocks noGrp="1"/>
          </p:cNvSpPr>
          <p:nvPr>
            <p:ph type="sldNum" sz="quarter" idx="12"/>
          </p:nvPr>
        </p:nvSpPr>
        <p:spPr/>
        <p:txBody>
          <a:bodyPr/>
          <a:lstStyle/>
          <a:p>
            <a:fld id="{B9EAB3BA-07EE-4B64-A177-47C30D775877}" type="slidenum">
              <a:rPr lang="en-US" sz="2000" smtClean="0"/>
              <a:t>9</a:t>
            </a:fld>
            <a:endParaRPr lang="en-US" sz="2000" dirty="0"/>
          </a:p>
        </p:txBody>
      </p:sp>
      <p:sp>
        <p:nvSpPr>
          <p:cNvPr id="5" name="Content Placeholder 4">
            <a:extLst>
              <a:ext uri="{FF2B5EF4-FFF2-40B4-BE49-F238E27FC236}">
                <a16:creationId xmlns:a16="http://schemas.microsoft.com/office/drawing/2014/main" id="{F74B0BBF-3105-0845-B0FD-CF45973DDEC4}"/>
              </a:ext>
            </a:extLst>
          </p:cNvPr>
          <p:cNvSpPr>
            <a:spLocks noGrp="1"/>
          </p:cNvSpPr>
          <p:nvPr>
            <p:ph idx="1"/>
          </p:nvPr>
        </p:nvSpPr>
        <p:spPr>
          <a:xfrm>
            <a:off x="33866" y="958059"/>
            <a:ext cx="6827307" cy="5323958"/>
          </a:xfrm>
          <a:prstGeom prst="rect">
            <a:avLst/>
          </a:prstGeom>
        </p:spPr>
        <p:txBody>
          <a:bodyPr wrap="square">
            <a:spAutoFit/>
          </a:bodyPr>
          <a:lstStyle/>
          <a:p>
            <a:pPr>
              <a:lnSpc>
                <a:spcPct val="150000"/>
              </a:lnSpc>
            </a:pPr>
            <a:r>
              <a:rPr lang="en-GB" sz="1800" dirty="0">
                <a:latin typeface="IBM Plex Sans" panose="020B0503050203000203" pitchFamily="34" charset="0"/>
              </a:rPr>
              <a:t>Traditionally, scientists have monitored ecosystems by physically exploring habitats, identifying which species live there and counting them – this is </a:t>
            </a:r>
            <a:r>
              <a:rPr lang="en-GB" sz="1800" dirty="0">
                <a:solidFill>
                  <a:srgbClr val="FF0000"/>
                </a:solidFill>
                <a:latin typeface="IBM Plex Sans" panose="020B0503050203000203" pitchFamily="34" charset="0"/>
              </a:rPr>
              <a:t>very slow </a:t>
            </a:r>
            <a:r>
              <a:rPr lang="en-GB" sz="1800" dirty="0">
                <a:latin typeface="IBM Plex Sans" panose="020B0503050203000203" pitchFamily="34" charset="0"/>
              </a:rPr>
              <a:t>and </a:t>
            </a:r>
            <a:r>
              <a:rPr lang="en-GB" sz="1800" dirty="0">
                <a:solidFill>
                  <a:srgbClr val="FF0000"/>
                </a:solidFill>
                <a:latin typeface="IBM Plex Sans" panose="020B0503050203000203" pitchFamily="34" charset="0"/>
              </a:rPr>
              <a:t>difficult.</a:t>
            </a:r>
            <a:endParaRPr lang="en-GB" sz="1800" dirty="0">
              <a:latin typeface="IBM Plex Sans" panose="020B0503050203000203" pitchFamily="34" charset="0"/>
            </a:endParaRPr>
          </a:p>
          <a:p>
            <a:pPr>
              <a:lnSpc>
                <a:spcPct val="150000"/>
              </a:lnSpc>
            </a:pPr>
            <a:r>
              <a:rPr lang="en-GB" sz="1800" dirty="0">
                <a:latin typeface="IBM Plex Sans" panose="020B0503050203000203" pitchFamily="34" charset="0"/>
              </a:rPr>
              <a:t>If we use the organisms’ eDNA it is </a:t>
            </a:r>
            <a:r>
              <a:rPr lang="en-GB" sz="1800" dirty="0">
                <a:solidFill>
                  <a:srgbClr val="FF0000"/>
                </a:solidFill>
                <a:latin typeface="IBM Plex Sans" panose="020B0503050203000203" pitchFamily="34" charset="0"/>
              </a:rPr>
              <a:t>faster</a:t>
            </a:r>
            <a:r>
              <a:rPr lang="en-GB" sz="1800" dirty="0">
                <a:latin typeface="IBM Plex Sans" panose="020B0503050203000203" pitchFamily="34" charset="0"/>
              </a:rPr>
              <a:t>, </a:t>
            </a:r>
            <a:r>
              <a:rPr lang="en-GB" sz="1800" dirty="0">
                <a:solidFill>
                  <a:srgbClr val="FF0000"/>
                </a:solidFill>
                <a:latin typeface="IBM Plex Sans" panose="020B0503050203000203" pitchFamily="34" charset="0"/>
              </a:rPr>
              <a:t>cheaper</a:t>
            </a:r>
            <a:r>
              <a:rPr lang="en-GB" sz="1800" dirty="0">
                <a:latin typeface="IBM Plex Sans" panose="020B0503050203000203" pitchFamily="34" charset="0"/>
              </a:rPr>
              <a:t> and much more </a:t>
            </a:r>
            <a:r>
              <a:rPr lang="en-GB" sz="1800" dirty="0">
                <a:solidFill>
                  <a:srgbClr val="FF0000"/>
                </a:solidFill>
                <a:latin typeface="IBM Plex Sans" panose="020B0503050203000203" pitchFamily="34" charset="0"/>
              </a:rPr>
              <a:t>accurate</a:t>
            </a:r>
            <a:r>
              <a:rPr lang="en-GB" sz="1800" dirty="0">
                <a:latin typeface="IBM Plex Sans" panose="020B0503050203000203" pitchFamily="34" charset="0"/>
              </a:rPr>
              <a:t>.</a:t>
            </a:r>
          </a:p>
          <a:p>
            <a:pPr>
              <a:lnSpc>
                <a:spcPct val="150000"/>
              </a:lnSpc>
            </a:pPr>
            <a:r>
              <a:rPr lang="en-GB" sz="1800" dirty="0">
                <a:latin typeface="IBM Plex Sans" panose="020B0503050203000203" pitchFamily="34" charset="0"/>
              </a:rPr>
              <a:t>It also makes it easier to </a:t>
            </a:r>
            <a:r>
              <a:rPr lang="en-GB" sz="1800" dirty="0">
                <a:solidFill>
                  <a:srgbClr val="FF0000"/>
                </a:solidFill>
                <a:latin typeface="IBM Plex Sans" panose="020B0503050203000203" pitchFamily="34" charset="0"/>
              </a:rPr>
              <a:t>distinguish between species </a:t>
            </a:r>
            <a:r>
              <a:rPr lang="en-GB" sz="1800" dirty="0">
                <a:latin typeface="IBM Plex Sans" panose="020B0503050203000203" pitchFamily="34" charset="0"/>
              </a:rPr>
              <a:t>that look similar (like really small bacteria) and identify which species a juvenile belongs to (as juvenile stages can often look very different to adult stages (like a tadpole and a frog).</a:t>
            </a:r>
          </a:p>
          <a:p>
            <a:pPr>
              <a:lnSpc>
                <a:spcPct val="150000"/>
              </a:lnSpc>
            </a:pPr>
            <a:r>
              <a:rPr lang="en-GB" sz="1800" dirty="0">
                <a:latin typeface="IBM Plex Sans" panose="020B0503050203000203" pitchFamily="34" charset="0"/>
              </a:rPr>
              <a:t>eDNA can also </a:t>
            </a:r>
            <a:r>
              <a:rPr lang="en-GB" sz="1800" dirty="0">
                <a:solidFill>
                  <a:srgbClr val="FF0000"/>
                </a:solidFill>
                <a:latin typeface="IBM Plex Sans" panose="020B0503050203000203" pitchFamily="34" charset="0"/>
              </a:rPr>
              <a:t>help to locate species </a:t>
            </a:r>
            <a:r>
              <a:rPr lang="en-GB" sz="1800" dirty="0">
                <a:latin typeface="IBM Plex Sans" panose="020B0503050203000203" pitchFamily="34" charset="0"/>
              </a:rPr>
              <a:t>that are usually very tricky to detect, such as species that hide, or use camouflage, or live at very deep depths.</a:t>
            </a:r>
          </a:p>
        </p:txBody>
      </p:sp>
      <p:graphicFrame>
        <p:nvGraphicFramePr>
          <p:cNvPr id="3" name="Diagram 2">
            <a:extLst>
              <a:ext uri="{FF2B5EF4-FFF2-40B4-BE49-F238E27FC236}">
                <a16:creationId xmlns:a16="http://schemas.microsoft.com/office/drawing/2014/main" id="{68F8568E-54E7-9642-B2E6-10E2916AA8E0}"/>
              </a:ext>
            </a:extLst>
          </p:cNvPr>
          <p:cNvGraphicFramePr/>
          <p:nvPr>
            <p:extLst>
              <p:ext uri="{D42A27DB-BD31-4B8C-83A1-F6EECF244321}">
                <p14:modId xmlns:p14="http://schemas.microsoft.com/office/powerpoint/2010/main" val="49806964"/>
              </p:ext>
            </p:extLst>
          </p:nvPr>
        </p:nvGraphicFramePr>
        <p:xfrm>
          <a:off x="6206590" y="485522"/>
          <a:ext cx="5985409" cy="5669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3721422"/>
      </p:ext>
    </p:extLst>
  </p:cSld>
  <p:clrMapOvr>
    <a:masterClrMapping/>
  </p:clrMapOvr>
</p:sld>
</file>

<file path=ppt/theme/theme1.xml><?xml version="1.0" encoding="utf-8"?>
<a:theme xmlns:a="http://schemas.openxmlformats.org/drawingml/2006/main" name="GradientRiseVTI">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1489</TotalTime>
  <Words>2112</Words>
  <Application>Microsoft Macintosh PowerPoint</Application>
  <PresentationFormat>Widescreen</PresentationFormat>
  <Paragraphs>199</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Avenir Next LT Pro</vt:lpstr>
      <vt:lpstr>Avenir Next LT Pro Light</vt:lpstr>
      <vt:lpstr>Calibri</vt:lpstr>
      <vt:lpstr>IBM Plex Sans</vt:lpstr>
      <vt:lpstr>IBM Plex Sans Light</vt:lpstr>
      <vt:lpstr>Wingdings</vt:lpstr>
      <vt:lpstr>GradientRiseVTI</vt:lpstr>
      <vt:lpstr>Environmental DNA</vt:lpstr>
      <vt:lpstr>Learning outcomes</vt:lpstr>
      <vt:lpstr>Crash course in DNA</vt:lpstr>
      <vt:lpstr>Prepare to be amazed </vt:lpstr>
      <vt:lpstr>Dna in the classroom</vt:lpstr>
      <vt:lpstr>PowerPoint Presentation</vt:lpstr>
      <vt:lpstr>What is Environmental DNA?</vt:lpstr>
      <vt:lpstr>How do you use eDNA?</vt:lpstr>
      <vt:lpstr>Why is eDNA useful?</vt:lpstr>
      <vt:lpstr>Climate Change &amp; extinctions</vt:lpstr>
      <vt:lpstr>Climate Change &amp; extinctions</vt:lpstr>
      <vt:lpstr>eDNA in action</vt:lpstr>
      <vt:lpstr>eDNA in aCTION</vt:lpstr>
      <vt:lpstr>eDNA in action</vt:lpstr>
      <vt:lpstr>Benthic eDNA applications for aquaculture</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DNA</dc:title>
  <dc:creator>Marnie Davidson (student)</dc:creator>
  <cp:lastModifiedBy>Hazel Peat</cp:lastModifiedBy>
  <cp:revision>22</cp:revision>
  <dcterms:created xsi:type="dcterms:W3CDTF">2020-08-25T11:46:27Z</dcterms:created>
  <dcterms:modified xsi:type="dcterms:W3CDTF">2021-03-24T11:11:15Z</dcterms:modified>
</cp:coreProperties>
</file>