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4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8" r:id="rId19"/>
    <p:sldId id="276" r:id="rId20"/>
    <p:sldId id="275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C4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54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8B068-C044-864B-9CE6-80FB3F73207D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77DFD-3CC5-194E-9213-FF29F16A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7DFD-3CC5-194E-9213-FF29F16ABD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76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7DFD-3CC5-194E-9213-FF29F16ABD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44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7DFD-3CC5-194E-9213-FF29F16ABD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40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7DFD-3CC5-194E-9213-FF29F16ABD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19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7DFD-3CC5-194E-9213-FF29F16ABD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6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7DFD-3CC5-194E-9213-FF29F16ABD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2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7DFD-3CC5-194E-9213-FF29F16ABD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28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7DFD-3CC5-194E-9213-FF29F16ABD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8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7DFD-3CC5-194E-9213-FF29F16ABD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2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7DFD-3CC5-194E-9213-FF29F16ABD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4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7DFD-3CC5-194E-9213-FF29F16ABD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2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7DFD-3CC5-194E-9213-FF29F16ABD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5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7DFD-3CC5-194E-9213-FF29F16ABD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93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7DFD-3CC5-194E-9213-FF29F16ABD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9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7DFD-3CC5-194E-9213-FF29F16ABD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83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7DFD-3CC5-194E-9213-FF29F16ABD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19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7DFD-3CC5-194E-9213-FF29F16ABD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2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8DD2-CE2C-0C49-99A2-99B0920AE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77768-8C4A-664F-98A7-D9E23AD7B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C9208-8723-0D49-92D2-D92CC6D4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BF08-8E87-C541-815F-27574B0E3A87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02DB-F86F-9C41-B0D2-0CDFCFF4B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66591-53A5-924E-9C0B-98F93EF1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43C-CBFE-5249-B8B0-904D99E4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7841-7CB1-B94A-927C-ACE402B8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C5654-243F-5E4D-8ADC-1DBB025FB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6C925-E204-B843-8077-C2783A2C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BF08-8E87-C541-815F-27574B0E3A87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55049-DC81-0041-9DDC-1F8E51AA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22C5-E637-A345-9D94-04795547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43C-CBFE-5249-B8B0-904D99E4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2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ECAB2-0A52-A444-B92E-A8DB8925F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F1F1E-BC84-574C-811D-390052577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E6F3D-57AB-1946-8AA2-C85C77A0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BF08-8E87-C541-815F-27574B0E3A87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A6A25-69FE-D542-B2E3-7D184F87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634F2-55AD-1E44-A02B-51675D98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43C-CBFE-5249-B8B0-904D99E4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1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EF93-F1BA-AC46-8908-5DC76220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3AF4-D0F6-2845-AE61-FCB826916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FCEEE-01AE-CC4B-A54B-38C1DBF8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BF08-8E87-C541-815F-27574B0E3A87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50DEE-A9BA-3446-9263-70D21290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78EF8-26B0-2A4B-93C6-DC7B1297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43C-CBFE-5249-B8B0-904D99E4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4DCF-6822-3E41-9DDC-412A4F9D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49103-EFC5-F14F-9CA2-8517457C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07E25-D61E-BD4D-8EFA-EB6EAD9E6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BF08-8E87-C541-815F-27574B0E3A87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8AF48-316F-FD4F-A9C2-E86660F4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33F2D-0C0B-EB48-A7C0-32B10A61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43C-CBFE-5249-B8B0-904D99E4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2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95A5-4F4A-A244-8815-2CA185D0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E05E-90BB-C94B-B59C-B9E7CF57A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632FD-CA54-BD4F-A975-61C1E1584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69F49-33BC-D841-BCC4-8D2E9187A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BF08-8E87-C541-815F-27574B0E3A87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E6D7F-484F-B148-A2E9-1FE2CA73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4EC30-AECD-A748-BCAF-8B0BBCAD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43C-CBFE-5249-B8B0-904D99E4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1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AC8B-C939-A946-9BE9-2939F2CA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880B4-0417-DA4C-B580-5FB40B3C7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FDF5B-491F-0147-B68A-0075B4336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8160C-01FD-D244-BE8A-82D4A17EB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F93E77-C841-C143-959E-C0C841090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8D20A-2E87-0445-B19C-85BFF1BC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BF08-8E87-C541-815F-27574B0E3A87}" type="datetimeFigureOut">
              <a:rPr lang="en-US" smtClean="0"/>
              <a:t>3/24/21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F8194-4BC2-7940-A7D7-041AC560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AF53E-B299-C34C-89F1-0CA6AC4F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43C-CBFE-5249-B8B0-904D99E4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C090-9906-1E44-9C34-6AEC6C73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95CBD8-0CE8-194B-80B8-D55FDD5A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BF08-8E87-C541-815F-27574B0E3A87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01E60-6F6B-D147-B9A5-2226B7152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A405A-5DFB-CE40-8700-FF9986DA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43C-CBFE-5249-B8B0-904D99E4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5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2DD93C-F376-D84E-9132-DF9CDD5B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BF08-8E87-C541-815F-27574B0E3A87}" type="datetimeFigureOut">
              <a:rPr lang="en-US" smtClean="0"/>
              <a:t>3/24/21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FF349-AA80-354F-BAE0-98673B656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F6744-BBF6-D14D-8FCF-55ED5AA2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43C-CBFE-5249-B8B0-904D99E4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8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2188-FFDF-AE4E-AD94-F606BB28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C0F4B-0F0D-1A45-B6B0-68F066777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DE4D4-1B7F-3145-8BCA-B39BD117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9E044-BD2B-3E47-8E86-D5DC7AF7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BF08-8E87-C541-815F-27574B0E3A87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91AB5-810C-4543-9D84-92E04320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D2A03-A158-B549-9465-87378E21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43C-CBFE-5249-B8B0-904D99E4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D3BF4-53B0-8349-AC70-AA515356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50D91-CC9B-2D4D-A511-7E823B2FC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8D286-3E09-7A4E-9B33-D6678F0C8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EE084-29ED-4242-88DA-A8999C2D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BF08-8E87-C541-815F-27574B0E3A87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04843-65A9-2844-BD0E-7E2DAF11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CE063-9108-0447-B485-05CB4B23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43C-CBFE-5249-B8B0-904D99E4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0A32A-C5C1-CD44-8C19-3A346503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DD4BB-77E5-A94B-8FAE-BEFCDD198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E7F80-9BFD-6744-BD32-4536BE4B3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7BF08-8E87-C541-815F-27574B0E3A87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9B894-A644-8F4C-A74C-49639D6CE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2B35F-45B5-9A47-8498-BF02883C6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C43C-CBFE-5249-B8B0-904D99E4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5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3.png"/><Relationship Id="rId4" Type="http://schemas.openxmlformats.org/officeDocument/2006/relationships/hyperlink" Target="https://youtu.be/x7MpI9dZIj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imeo.com/38483229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3.png"/><Relationship Id="rId4" Type="http://schemas.openxmlformats.org/officeDocument/2006/relationships/hyperlink" Target="https://vimeo.com/34067450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904899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A31D32-8FDC-4460-8FFC-3D1953DFF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52798B-A0B0-48E2-8E17-A4DB6F9CE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77343-B44A-A24E-A46A-943E54D177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929" y="891540"/>
            <a:ext cx="6409901" cy="507111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F7E1D97-432A-47D5-AE33-17BB811B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891540"/>
            <a:ext cx="6097589" cy="5071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DB590-B55E-D841-BDDC-367866859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9944" y="3058289"/>
            <a:ext cx="5160997" cy="174474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9193"/>
                </a:solidFill>
                <a:latin typeface="+mn-lt"/>
                <a:cs typeface="Microsoft Sans Serif" panose="020B0604020202020204" pitchFamily="34" charset="0"/>
              </a:rPr>
              <a:t>Aquaculture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Microsoft Sans Serif" panose="020B0604020202020204" pitchFamily="34" charset="0"/>
              </a:rPr>
              <a:t>Lesson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9C1C4-115B-034B-BF22-4BC189392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9944" y="4965614"/>
            <a:ext cx="5160998" cy="834454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Climate Change in Scotland</a:t>
            </a:r>
          </a:p>
        </p:txBody>
      </p:sp>
      <p:pic>
        <p:nvPicPr>
          <p:cNvPr id="20" name="Graphic 20">
            <a:extLst>
              <a:ext uri="{FF2B5EF4-FFF2-40B4-BE49-F238E27FC236}">
                <a16:creationId xmlns:a16="http://schemas.microsoft.com/office/drawing/2014/main" id="{D5DF56FE-21BB-9C48-913C-132611A175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01654" y="487007"/>
            <a:ext cx="1673928" cy="80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2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1DE00-C713-D843-9927-A3E6E49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and Aquaculture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F381B-E661-C841-B98D-553C217849C0}"/>
              </a:ext>
            </a:extLst>
          </p:cNvPr>
          <p:cNvSpPr/>
          <p:nvPr/>
        </p:nvSpPr>
        <p:spPr>
          <a:xfrm>
            <a:off x="178834" y="1674377"/>
            <a:ext cx="8870573" cy="441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By the end of the century it is predicted that levels of acidity in the oceans will have a pH value of around </a:t>
            </a:r>
            <a:r>
              <a:rPr lang="en-GB" sz="2000" b="1" dirty="0">
                <a:solidFill>
                  <a:srgbClr val="009193"/>
                </a:solidFill>
              </a:rPr>
              <a:t>7.8 on average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, and this will bring with it some </a:t>
            </a:r>
            <a:r>
              <a:rPr lang="en-GB" sz="2000" b="1" dirty="0">
                <a:solidFill>
                  <a:srgbClr val="009193"/>
                </a:solidFill>
              </a:rPr>
              <a:t>serious effects for the aquaculture industry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Fish Site)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Acidic water is a major problem for </a:t>
            </a:r>
            <a:r>
              <a:rPr lang="en-GB" sz="2000" b="1" dirty="0">
                <a:solidFill>
                  <a:srgbClr val="009193"/>
                </a:solidFill>
              </a:rPr>
              <a:t>shellfish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CO2 is absorbed by the sea water, it produces an acid that has a </a:t>
            </a:r>
            <a:r>
              <a:rPr lang="en-US" sz="2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corrosive effect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(degradation of surface) on calcium. Shellfish </a:t>
            </a:r>
            <a:r>
              <a:rPr lang="en-US" sz="2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calcium to </a:t>
            </a:r>
            <a:r>
              <a:rPr lang="en-US" sz="2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shells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to produce </a:t>
            </a:r>
            <a:r>
              <a:rPr lang="en-US" sz="2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healthy bone growth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Fish Site)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Acidification makes it difficult for shellfish to grow a tough outer shell, which is </a:t>
            </a:r>
            <a:r>
              <a:rPr lang="en-US" sz="2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 for their health and survival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As a result, shellfish produce thin shells and do not develop properly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Fish Site)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weakens their </a:t>
            </a:r>
            <a:r>
              <a:rPr lang="en-US" sz="2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immune systems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making them more vulnerable to disease.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D15823-A179-F341-94F0-79AB9F6B2F55}"/>
              </a:ext>
            </a:extLst>
          </p:cNvPr>
          <p:cNvSpPr txBox="1">
            <a:spLocks/>
          </p:cNvSpPr>
          <p:nvPr/>
        </p:nvSpPr>
        <p:spPr>
          <a:xfrm>
            <a:off x="134776" y="1032288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 Acidification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bird flying over a body of water&#10;&#10;Description automatically generated">
            <a:extLst>
              <a:ext uri="{FF2B5EF4-FFF2-40B4-BE49-F238E27FC236}">
                <a16:creationId xmlns:a16="http://schemas.microsoft.com/office/drawing/2014/main" id="{0EBAB04D-B43F-1547-9B33-0D15352986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9408" y="0"/>
            <a:ext cx="3142592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9A3948C-7569-7746-957B-82FCAA5317CB}"/>
              </a:ext>
            </a:extLst>
          </p:cNvPr>
          <p:cNvSpPr/>
          <p:nvPr/>
        </p:nvSpPr>
        <p:spPr>
          <a:xfrm>
            <a:off x="5763839" y="6356867"/>
            <a:ext cx="2991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9193"/>
                </a:solidFill>
                <a:latin typeface="YouTube N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https://youtu.be/x7MpI9dZIjk</a:t>
            </a:r>
            <a:endParaRPr lang="en-US" dirty="0">
              <a:solidFill>
                <a:srgbClr val="009193"/>
              </a:solidFill>
            </a:endParaRPr>
          </a:p>
        </p:txBody>
      </p:sp>
      <p:pic>
        <p:nvPicPr>
          <p:cNvPr id="15" name="Graphic 14" descr="Presentation with media">
            <a:extLst>
              <a:ext uri="{FF2B5EF4-FFF2-40B4-BE49-F238E27FC236}">
                <a16:creationId xmlns:a16="http://schemas.microsoft.com/office/drawing/2014/main" id="{5952B980-BEBB-9748-AAD9-FAD8845B8D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3488" y="6291358"/>
            <a:ext cx="500351" cy="5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2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1DE00-C713-D843-9927-A3E6E49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and Aquaculture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F381B-E661-C841-B98D-553C217849C0}"/>
              </a:ext>
            </a:extLst>
          </p:cNvPr>
          <p:cNvSpPr/>
          <p:nvPr/>
        </p:nvSpPr>
        <p:spPr>
          <a:xfrm>
            <a:off x="178834" y="1674377"/>
            <a:ext cx="8870573" cy="484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In the </a:t>
            </a:r>
            <a:r>
              <a:rPr lang="en-US" sz="2000" b="1" dirty="0">
                <a:solidFill>
                  <a:srgbClr val="009193"/>
                </a:solidFill>
                <a:cs typeface="Calibri" panose="020F0502020204030204" pitchFamily="34" charset="0"/>
              </a:rPr>
              <a:t>UK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, the future impacts of acidification on commercial fish stocks are still </a:t>
            </a:r>
            <a:r>
              <a:rPr lang="en-US" sz="2000" b="1" dirty="0">
                <a:solidFill>
                  <a:srgbClr val="009193"/>
                </a:solidFill>
                <a:cs typeface="Calibri" panose="020F0502020204030204" pitchFamily="34" charset="0"/>
              </a:rPr>
              <a:t>uncertain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. However, recent research has indicated that annual economic losses, caused by acidification, could reach </a:t>
            </a:r>
            <a:r>
              <a:rPr lang="en-US" sz="2000" b="1" dirty="0">
                <a:solidFill>
                  <a:srgbClr val="009193"/>
                </a:solidFill>
                <a:cs typeface="Calibri" panose="020F0502020204030204" pitchFamily="34" charset="0"/>
              </a:rPr>
              <a:t>£7.47 million by 2100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(GOV.UK)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2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/>
              <a:t>Scotland is famous for its high-quality shellfish and it is one of Scotland’s </a:t>
            </a:r>
            <a:r>
              <a:rPr lang="en-GB" sz="2000" b="1" dirty="0">
                <a:solidFill>
                  <a:srgbClr val="009193"/>
                </a:solidFill>
              </a:rPr>
              <a:t>most valuable food export</a:t>
            </a:r>
            <a:r>
              <a:rPr lang="en-GB" sz="2000" dirty="0"/>
              <a:t>. Acidification of Scottish waters, caused by climate change, would result in major losses economically. 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/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/>
              <a:t>Although impacts are less clear in the UK, coastal acidification will be made worse by climate change, causing an increase in </a:t>
            </a:r>
            <a:r>
              <a:rPr lang="en-GB" sz="2000" b="1" dirty="0">
                <a:solidFill>
                  <a:srgbClr val="009193"/>
                </a:solidFill>
              </a:rPr>
              <a:t>freshwater run-off </a:t>
            </a:r>
            <a:r>
              <a:rPr lang="en-GB" sz="2000" dirty="0"/>
              <a:t>(more rainfall) and </a:t>
            </a:r>
            <a:r>
              <a:rPr lang="en-GB" sz="2000" b="1" dirty="0">
                <a:solidFill>
                  <a:srgbClr val="009193"/>
                </a:solidFill>
              </a:rPr>
              <a:t>sea-level rise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(University of Stirling)</a:t>
            </a:r>
            <a:r>
              <a:rPr lang="en-GB" sz="2000" dirty="0"/>
              <a:t>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/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Significant amounts of carbon are </a:t>
            </a:r>
            <a:r>
              <a:rPr lang="en-US" sz="2000" b="1" dirty="0">
                <a:solidFill>
                  <a:srgbClr val="009193"/>
                </a:solidFill>
                <a:cs typeface="Calibri" panose="020F0502020204030204" pitchFamily="34" charset="0"/>
              </a:rPr>
              <a:t>captured and stored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 within the Scottish marine environment; therefore, it is </a:t>
            </a:r>
            <a:r>
              <a:rPr lang="en-US" sz="2000" b="1" dirty="0">
                <a:solidFill>
                  <a:srgbClr val="009193"/>
                </a:solidFill>
                <a:cs typeface="Calibri" panose="020F0502020204030204" pitchFamily="34" charset="0"/>
              </a:rPr>
              <a:t>essential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 in protecting them to avoid any human impacts reducing their carbon storage capacity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(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FishFocus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20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D15823-A179-F341-94F0-79AB9F6B2F55}"/>
              </a:ext>
            </a:extLst>
          </p:cNvPr>
          <p:cNvSpPr txBox="1">
            <a:spLocks/>
          </p:cNvSpPr>
          <p:nvPr/>
        </p:nvSpPr>
        <p:spPr>
          <a:xfrm>
            <a:off x="134776" y="1032288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 Acidification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bird flying over a body of water&#10;&#10;Description automatically generated">
            <a:extLst>
              <a:ext uri="{FF2B5EF4-FFF2-40B4-BE49-F238E27FC236}">
                <a16:creationId xmlns:a16="http://schemas.microsoft.com/office/drawing/2014/main" id="{0EBAB04D-B43F-1547-9B33-0D15352986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9408" y="0"/>
            <a:ext cx="3142592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41670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1DE00-C713-D843-9927-A3E6E49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and Aquaculture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F381B-E661-C841-B98D-553C217849C0}"/>
              </a:ext>
            </a:extLst>
          </p:cNvPr>
          <p:cNvSpPr/>
          <p:nvPr/>
        </p:nvSpPr>
        <p:spPr>
          <a:xfrm>
            <a:off x="178835" y="1674377"/>
            <a:ext cx="8782456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Climate change has resulted in extreme weather conditions becoming </a:t>
            </a:r>
            <a:r>
              <a:rPr lang="en-GB" sz="2000" b="1" dirty="0">
                <a:solidFill>
                  <a:srgbClr val="009193"/>
                </a:solidFill>
              </a:rPr>
              <a:t>more intense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GB" sz="2000" b="1" dirty="0">
                <a:solidFill>
                  <a:srgbClr val="009193"/>
                </a:solidFill>
              </a:rPr>
              <a:t>more frequent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Every year, Scotland experiences </a:t>
            </a:r>
            <a:r>
              <a:rPr lang="en-GB" sz="2000" b="1" dirty="0">
                <a:solidFill>
                  <a:srgbClr val="009193"/>
                </a:solidFill>
              </a:rPr>
              <a:t>extreme sea levels rises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, caused through storm surges, high tides and wave action. Climate change is likely to increase the </a:t>
            </a:r>
            <a:r>
              <a:rPr lang="en-GB" sz="2000" b="1" dirty="0">
                <a:solidFill>
                  <a:srgbClr val="009193"/>
                </a:solidFill>
              </a:rPr>
              <a:t>frequency and intensity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of these storms.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Storms are a major threat to aquaculture as it can cause </a:t>
            </a:r>
            <a:r>
              <a:rPr lang="en-GB" sz="2000" b="1" dirty="0">
                <a:solidFill>
                  <a:srgbClr val="009193"/>
                </a:solidFill>
              </a:rPr>
              <a:t>material damage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or </a:t>
            </a:r>
            <a:r>
              <a:rPr lang="en-GB" sz="2000" b="1" dirty="0">
                <a:solidFill>
                  <a:srgbClr val="009193"/>
                </a:solidFill>
              </a:rPr>
              <a:t>flooding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of freshwater farms, resulting in </a:t>
            </a:r>
            <a:r>
              <a:rPr lang="en-GB" sz="2000" b="1" dirty="0">
                <a:solidFill>
                  <a:srgbClr val="009193"/>
                </a:solidFill>
              </a:rPr>
              <a:t>escapees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and loss of fish.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Escapees are not only an </a:t>
            </a:r>
            <a:r>
              <a:rPr lang="en-GB" sz="2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loss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cause a </a:t>
            </a:r>
            <a:r>
              <a:rPr lang="en-GB" sz="2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wild fish populations.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Escaped fish may cause </a:t>
            </a:r>
            <a:r>
              <a:rPr lang="en-US" sz="2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undesirable genetic effects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native populations through interbreeding, and ecological effects </a:t>
            </a:r>
            <a:r>
              <a:rPr lang="en-US" sz="2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predation, competition and the transfer of diseases to wild fish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(Europa)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D15823-A179-F341-94F0-79AB9F6B2F55}"/>
              </a:ext>
            </a:extLst>
          </p:cNvPr>
          <p:cNvSpPr txBox="1">
            <a:spLocks/>
          </p:cNvSpPr>
          <p:nvPr/>
        </p:nvSpPr>
        <p:spPr>
          <a:xfrm>
            <a:off x="134776" y="1032288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Coastal Storms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A sandy beach next to the ocean&#10;&#10;Description automatically generated">
            <a:extLst>
              <a:ext uri="{FF2B5EF4-FFF2-40B4-BE49-F238E27FC236}">
                <a16:creationId xmlns:a16="http://schemas.microsoft.com/office/drawing/2014/main" id="{F78A81B6-E254-3C47-903C-A584EFD5B9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56"/>
          <a:stretch/>
        </p:blipFill>
        <p:spPr>
          <a:xfrm>
            <a:off x="9049407" y="-3867"/>
            <a:ext cx="3142593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67986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1DE00-C713-D843-9927-A3E6E49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and Aquaculture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F381B-E661-C841-B98D-553C217849C0}"/>
              </a:ext>
            </a:extLst>
          </p:cNvPr>
          <p:cNvSpPr/>
          <p:nvPr/>
        </p:nvSpPr>
        <p:spPr>
          <a:xfrm>
            <a:off x="178835" y="1601849"/>
            <a:ext cx="878245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b="1" dirty="0" err="1">
                <a:solidFill>
                  <a:srgbClr val="009193"/>
                </a:solidFill>
              </a:rPr>
              <a:t>Mowi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is a aquaculture company, having many farms around Scotland. Some sites are located in an areas prone to coastal storms, with some pens being situated in particularly exposed locations.  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b="1" dirty="0">
                <a:solidFill>
                  <a:srgbClr val="009193"/>
                </a:solidFill>
              </a:rPr>
              <a:t>Despite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the net pens designs meeting </a:t>
            </a:r>
            <a:r>
              <a:rPr lang="en-GB" sz="2000" b="1" dirty="0">
                <a:solidFill>
                  <a:srgbClr val="009193"/>
                </a:solidFill>
              </a:rPr>
              <a:t>technical standards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and having </a:t>
            </a:r>
            <a:r>
              <a:rPr lang="en-GB" sz="2000" b="1" dirty="0">
                <a:solidFill>
                  <a:srgbClr val="009193"/>
                </a:solidFill>
              </a:rPr>
              <a:t>modern infrastructure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to withstand storms, damage still occurred, showing the intensity of current storms hitting Scotland.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In January, 2020, storm Brendan caused great damage to one net pen at </a:t>
            </a:r>
            <a:r>
              <a:rPr lang="en-GB" sz="2000" dirty="0" err="1">
                <a:solidFill>
                  <a:schemeClr val="bg2">
                    <a:lumMod val="25000"/>
                  </a:schemeClr>
                </a:solidFill>
              </a:rPr>
              <a:t>Mowi’s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salmon farm in </a:t>
            </a:r>
            <a:r>
              <a:rPr lang="en-GB" sz="2000" dirty="0" err="1">
                <a:solidFill>
                  <a:schemeClr val="bg2">
                    <a:lumMod val="25000"/>
                  </a:schemeClr>
                </a:solidFill>
              </a:rPr>
              <a:t>Colonsay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, resulting in a loss of </a:t>
            </a:r>
            <a:r>
              <a:rPr lang="en-GB" sz="2000" b="1" dirty="0">
                <a:solidFill>
                  <a:srgbClr val="009193"/>
                </a:solidFill>
              </a:rPr>
              <a:t>73 600 salmon.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In August, 2020, Storm Ellen hit the UK and Ireland, causing </a:t>
            </a:r>
            <a:r>
              <a:rPr lang="en-GB" sz="2000" dirty="0" err="1">
                <a:solidFill>
                  <a:schemeClr val="bg2">
                    <a:lumMod val="25000"/>
                  </a:schemeClr>
                </a:solidFill>
              </a:rPr>
              <a:t>Mowi’s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salmon farm at Carradale North to loose </a:t>
            </a:r>
            <a:r>
              <a:rPr lang="en-GB" sz="2000" b="1" dirty="0">
                <a:solidFill>
                  <a:srgbClr val="009193"/>
                </a:solidFill>
              </a:rPr>
              <a:t>550,000 salmon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This was caused after the pen shifted position after its seabed anchors became dislodged during the storm.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D15823-A179-F341-94F0-79AB9F6B2F55}"/>
              </a:ext>
            </a:extLst>
          </p:cNvPr>
          <p:cNvSpPr txBox="1">
            <a:spLocks/>
          </p:cNvSpPr>
          <p:nvPr/>
        </p:nvSpPr>
        <p:spPr>
          <a:xfrm>
            <a:off x="178835" y="961290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Coastal Storms: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Mowi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Example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A sandy beach next to the ocean&#10;&#10;Description automatically generated">
            <a:extLst>
              <a:ext uri="{FF2B5EF4-FFF2-40B4-BE49-F238E27FC236}">
                <a16:creationId xmlns:a16="http://schemas.microsoft.com/office/drawing/2014/main" id="{F78A81B6-E254-3C47-903C-A584EFD5B9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56"/>
          <a:stretch/>
        </p:blipFill>
        <p:spPr>
          <a:xfrm>
            <a:off x="9049407" y="-3867"/>
            <a:ext cx="3142593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5133F6-5DFA-244B-9762-279B2A82CFB1}"/>
              </a:ext>
            </a:extLst>
          </p:cNvPr>
          <p:cNvSpPr/>
          <p:nvPr/>
        </p:nvSpPr>
        <p:spPr>
          <a:xfrm>
            <a:off x="178835" y="6110776"/>
            <a:ext cx="8782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algn="ctr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GB" sz="2000" b="1" dirty="0">
                <a:solidFill>
                  <a:srgbClr val="009193"/>
                </a:solidFill>
              </a:rPr>
              <a:t>Storms cause great devastation to aquaculture sites and is an issue that must be considered more as climate change becomes more visible.</a:t>
            </a:r>
          </a:p>
        </p:txBody>
      </p:sp>
    </p:spTree>
    <p:extLst>
      <p:ext uri="{BB962C8B-B14F-4D97-AF65-F5344CB8AC3E}">
        <p14:creationId xmlns:p14="http://schemas.microsoft.com/office/powerpoint/2010/main" val="34693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1DE00-C713-D843-9927-A3E6E49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and Aquaculture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F381B-E661-C841-B98D-553C217849C0}"/>
              </a:ext>
            </a:extLst>
          </p:cNvPr>
          <p:cNvSpPr/>
          <p:nvPr/>
        </p:nvSpPr>
        <p:spPr>
          <a:xfrm>
            <a:off x="178835" y="1601849"/>
            <a:ext cx="878245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A rise in ocean temperature has been found to influence the </a:t>
            </a:r>
            <a:r>
              <a:rPr lang="en-GB" sz="2000" b="1" dirty="0">
                <a:solidFill>
                  <a:srgbClr val="009193"/>
                </a:solidFill>
              </a:rPr>
              <a:t>severity and duration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of aquaculture disease outbreaks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GB" sz="1600" i="1" dirty="0" err="1">
                <a:solidFill>
                  <a:schemeClr val="tx2">
                    <a:lumMod val="75000"/>
                  </a:schemeClr>
                </a:solidFill>
              </a:rPr>
              <a:t>TheFishSite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When fish are under conditions of </a:t>
            </a:r>
            <a:r>
              <a:rPr lang="en-GB" sz="2000" b="1" dirty="0">
                <a:solidFill>
                  <a:srgbClr val="009193"/>
                </a:solidFill>
              </a:rPr>
              <a:t>thermal stress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, they are likely to be more </a:t>
            </a:r>
            <a:r>
              <a:rPr lang="en-GB" sz="2000" b="1" dirty="0">
                <a:solidFill>
                  <a:srgbClr val="009193"/>
                </a:solidFill>
              </a:rPr>
              <a:t>susceptible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to disease and fatalities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(UNEP‐WCMC)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It has been predicted that with increasing temperatures, it is possible that temperate regions could see </a:t>
            </a:r>
            <a:r>
              <a:rPr lang="en-GB" sz="2000" b="1" dirty="0">
                <a:solidFill>
                  <a:srgbClr val="009193"/>
                </a:solidFill>
              </a:rPr>
              <a:t>shorter and more severe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outbreaks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GB" sz="1600" i="1" dirty="0" err="1">
                <a:solidFill>
                  <a:schemeClr val="tx2">
                    <a:lumMod val="75000"/>
                  </a:schemeClr>
                </a:solidFill>
              </a:rPr>
              <a:t>TheFishSite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With warming winters, pathogens and parasites that normally go dormant in colder winter conditions could potentially increase </a:t>
            </a:r>
            <a:r>
              <a:rPr lang="en-GB" sz="2000" b="1" dirty="0">
                <a:solidFill>
                  <a:srgbClr val="009193"/>
                </a:solidFill>
              </a:rPr>
              <a:t>their parasite survival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GB" sz="2000" b="1" dirty="0">
                <a:solidFill>
                  <a:srgbClr val="009193"/>
                </a:solidFill>
              </a:rPr>
              <a:t>reproductive output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GB" sz="1600" i="1" dirty="0" err="1">
                <a:solidFill>
                  <a:schemeClr val="tx2">
                    <a:lumMod val="75000"/>
                  </a:schemeClr>
                </a:solidFill>
              </a:rPr>
              <a:t>TheFishSite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GB" sz="2000" b="1" dirty="0">
                <a:solidFill>
                  <a:srgbClr val="009193"/>
                </a:solidFill>
              </a:rPr>
              <a:t>geographic range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of certain parasites are also </a:t>
            </a:r>
            <a:r>
              <a:rPr lang="en-GB" sz="2000" b="1" dirty="0">
                <a:solidFill>
                  <a:srgbClr val="009193"/>
                </a:solidFill>
              </a:rPr>
              <a:t>expanding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Warmer conditions may also allow the establishment of </a:t>
            </a:r>
            <a:r>
              <a:rPr lang="en-GB" sz="2000" b="1" dirty="0">
                <a:solidFill>
                  <a:srgbClr val="009193"/>
                </a:solidFill>
              </a:rPr>
              <a:t>exotic diseases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(UNEP‐WCMC)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D15823-A179-F341-94F0-79AB9F6B2F55}"/>
              </a:ext>
            </a:extLst>
          </p:cNvPr>
          <p:cNvSpPr txBox="1">
            <a:spLocks/>
          </p:cNvSpPr>
          <p:nvPr/>
        </p:nvSpPr>
        <p:spPr>
          <a:xfrm>
            <a:off x="178835" y="961290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Pathogens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cake, birthday, sitting, table&#10;&#10;Description automatically generated">
            <a:extLst>
              <a:ext uri="{FF2B5EF4-FFF2-40B4-BE49-F238E27FC236}">
                <a16:creationId xmlns:a16="http://schemas.microsoft.com/office/drawing/2014/main" id="{F7A33770-5350-3440-9B8D-91DE30D734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9406" y="-3867"/>
            <a:ext cx="3142594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37671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1DE00-C713-D843-9927-A3E6E49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and Aquaculture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F381B-E661-C841-B98D-553C217849C0}"/>
              </a:ext>
            </a:extLst>
          </p:cNvPr>
          <p:cNvSpPr/>
          <p:nvPr/>
        </p:nvSpPr>
        <p:spPr>
          <a:xfrm>
            <a:off x="178835" y="1601849"/>
            <a:ext cx="878245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Scottish Aquaculture is </a:t>
            </a:r>
            <a:r>
              <a:rPr lang="en-GB" sz="2000" b="1" dirty="0">
                <a:solidFill>
                  <a:srgbClr val="009193"/>
                </a:solidFill>
              </a:rPr>
              <a:t>likely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to experience more bacterial, viral, parasitic and fungal diseases as the climate and oceans gets warmer.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However, as most fish are </a:t>
            </a:r>
            <a:r>
              <a:rPr lang="en-GB" sz="2000" b="1" dirty="0">
                <a:solidFill>
                  <a:srgbClr val="009193"/>
                </a:solidFill>
              </a:rPr>
              <a:t>poikilothermic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(body temperature changes with the temperature around them), it is expected that warmer water will mean their immune system will function more </a:t>
            </a:r>
            <a:r>
              <a:rPr lang="en-GB" sz="2000" b="1" dirty="0">
                <a:solidFill>
                  <a:srgbClr val="009193"/>
                </a:solidFill>
              </a:rPr>
              <a:t>effectively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(Fisheries Research Services)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This will </a:t>
            </a:r>
            <a:r>
              <a:rPr lang="en-GB" sz="2000" b="1" dirty="0">
                <a:solidFill>
                  <a:srgbClr val="009193"/>
                </a:solidFill>
              </a:rPr>
              <a:t>prevent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the establishment of infections </a:t>
            </a:r>
            <a:r>
              <a:rPr lang="en-GB" sz="2000" b="1" dirty="0">
                <a:solidFill>
                  <a:srgbClr val="009193"/>
                </a:solidFill>
              </a:rPr>
              <a:t>up to their thermal optimum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(not too warm, not too cold).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However, once ocean temperatures reach above their thermal optimum they will be under </a:t>
            </a:r>
            <a:r>
              <a:rPr lang="en-GB" sz="2000" b="1" dirty="0">
                <a:solidFill>
                  <a:srgbClr val="009193"/>
                </a:solidFill>
              </a:rPr>
              <a:t>more thermal stress and more susceptible to disease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(Fisheries Research Services)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Warmer water also hold less oxygen than cold water, which could result in </a:t>
            </a:r>
            <a:r>
              <a:rPr lang="en-GB" sz="2000" b="1" dirty="0">
                <a:solidFill>
                  <a:srgbClr val="009193"/>
                </a:solidFill>
              </a:rPr>
              <a:t>oxygen depletion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, causing disease and welfare issues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(Fisheries Research Services)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D15823-A179-F341-94F0-79AB9F6B2F55}"/>
              </a:ext>
            </a:extLst>
          </p:cNvPr>
          <p:cNvSpPr txBox="1">
            <a:spLocks/>
          </p:cNvSpPr>
          <p:nvPr/>
        </p:nvSpPr>
        <p:spPr>
          <a:xfrm>
            <a:off x="178835" y="961290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Pathogens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cake, birthday, sitting, table&#10;&#10;Description automatically generated">
            <a:extLst>
              <a:ext uri="{FF2B5EF4-FFF2-40B4-BE49-F238E27FC236}">
                <a16:creationId xmlns:a16="http://schemas.microsoft.com/office/drawing/2014/main" id="{F7A33770-5350-3440-9B8D-91DE30D734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9406" y="-3867"/>
            <a:ext cx="3142594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39347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1DE00-C713-D843-9927-A3E6E49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and Aquaculture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F381B-E661-C841-B98D-553C217849C0}"/>
              </a:ext>
            </a:extLst>
          </p:cNvPr>
          <p:cNvSpPr/>
          <p:nvPr/>
        </p:nvSpPr>
        <p:spPr>
          <a:xfrm>
            <a:off x="178835" y="1601849"/>
            <a:ext cx="8782456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With the survival of winter dormant diseases and the introduction of new exotic diseases, </a:t>
            </a:r>
            <a:r>
              <a:rPr lang="en-GB" sz="2000" b="1" dirty="0">
                <a:solidFill>
                  <a:srgbClr val="009193"/>
                </a:solidFill>
              </a:rPr>
              <a:t>Scottish aquaculture faces a great challenge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It is difficult to understand/predict the response and progression of diseases in the UK. New diseases could develop whilst diseases that prefer cooler climatic conditions could decline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(Fisheries Research Services)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Nevertheless, when </a:t>
            </a:r>
            <a:r>
              <a:rPr lang="en-GB" sz="2000" b="1" dirty="0">
                <a:solidFill>
                  <a:srgbClr val="009193"/>
                </a:solidFill>
              </a:rPr>
              <a:t>optimum temperatures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are reached, disease will be a </a:t>
            </a:r>
            <a:r>
              <a:rPr lang="en-GB" sz="2000" b="1" dirty="0">
                <a:solidFill>
                  <a:srgbClr val="009193"/>
                </a:solidFill>
              </a:rPr>
              <a:t>major problem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Disease will not only effect the welfare of fish but it has the potential to cause a </a:t>
            </a:r>
            <a:r>
              <a:rPr lang="en-GB" sz="2000" b="1" dirty="0">
                <a:solidFill>
                  <a:srgbClr val="009193"/>
                </a:solidFill>
              </a:rPr>
              <a:t>threat to human health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Human consumption and exposure to marine diseases has been estimated to have resulted in </a:t>
            </a:r>
            <a:r>
              <a:rPr lang="en-GB" sz="2000" b="1" dirty="0">
                <a:solidFill>
                  <a:srgbClr val="009193"/>
                </a:solidFill>
              </a:rPr>
              <a:t>millions of dollars in health costs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Marine diseases can </a:t>
            </a:r>
            <a:r>
              <a:rPr lang="en-GB" sz="2000" b="1" dirty="0">
                <a:solidFill>
                  <a:srgbClr val="009193"/>
                </a:solidFill>
              </a:rPr>
              <a:t>adversely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affect human health through consumption of contaminated seafood, ingestion of water‐borne pathogens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(UNEP-WCMC)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D15823-A179-F341-94F0-79AB9F6B2F55}"/>
              </a:ext>
            </a:extLst>
          </p:cNvPr>
          <p:cNvSpPr txBox="1">
            <a:spLocks/>
          </p:cNvSpPr>
          <p:nvPr/>
        </p:nvSpPr>
        <p:spPr>
          <a:xfrm>
            <a:off x="178835" y="961290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Pathogens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cake, birthday, sitting, table&#10;&#10;Description automatically generated">
            <a:extLst>
              <a:ext uri="{FF2B5EF4-FFF2-40B4-BE49-F238E27FC236}">
                <a16:creationId xmlns:a16="http://schemas.microsoft.com/office/drawing/2014/main" id="{F7A33770-5350-3440-9B8D-91DE30D734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9406" y="-3867"/>
            <a:ext cx="3142594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54263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1DE00-C713-D843-9927-A3E6E49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and Aquaculture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F381B-E661-C841-B98D-553C217849C0}"/>
              </a:ext>
            </a:extLst>
          </p:cNvPr>
          <p:cNvSpPr/>
          <p:nvPr/>
        </p:nvSpPr>
        <p:spPr>
          <a:xfrm>
            <a:off x="178835" y="1601849"/>
            <a:ext cx="8782456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Climate change is having a complex effect on </a:t>
            </a:r>
            <a:r>
              <a:rPr lang="en-GB" sz="2000" b="1" dirty="0">
                <a:solidFill>
                  <a:srgbClr val="009193"/>
                </a:solidFill>
              </a:rPr>
              <a:t>planktonic communities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Several studies have associated </a:t>
            </a:r>
            <a:r>
              <a:rPr lang="en-GB" sz="2000" b="1" dirty="0">
                <a:solidFill>
                  <a:srgbClr val="009193"/>
                </a:solidFill>
              </a:rPr>
              <a:t>rising surface temperatures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with an increase in </a:t>
            </a:r>
            <a:r>
              <a:rPr lang="en-GB" sz="2000" b="1" dirty="0">
                <a:solidFill>
                  <a:srgbClr val="009193"/>
                </a:solidFill>
              </a:rPr>
              <a:t>phytoplankton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(MCCIP)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Phytoplankton groups contain </a:t>
            </a:r>
            <a:r>
              <a:rPr lang="en-GB" sz="2000" b="1" dirty="0">
                <a:solidFill>
                  <a:srgbClr val="009193"/>
                </a:solidFill>
              </a:rPr>
              <a:t>potentially toxic or nuisance species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that can </a:t>
            </a:r>
            <a:r>
              <a:rPr lang="en-GB" sz="2000" b="1" dirty="0">
                <a:solidFill>
                  <a:srgbClr val="009193"/>
                </a:solidFill>
              </a:rPr>
              <a:t>stress or kill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cultured finfish or result in </a:t>
            </a:r>
            <a:r>
              <a:rPr lang="en-GB" sz="2000" b="1" dirty="0">
                <a:solidFill>
                  <a:srgbClr val="009193"/>
                </a:solidFill>
              </a:rPr>
              <a:t>harvesting closures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for shellfish growing waters.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b="1" dirty="0">
                <a:solidFill>
                  <a:srgbClr val="009193"/>
                </a:solidFill>
              </a:rPr>
              <a:t>Reduced summer rainfall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, caused by global warming, could result in an increase the </a:t>
            </a:r>
            <a:r>
              <a:rPr lang="en-GB" sz="2000" b="1" dirty="0">
                <a:solidFill>
                  <a:srgbClr val="009193"/>
                </a:solidFill>
              </a:rPr>
              <a:t>toxicity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of some phytoplankton species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(MCCIP)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It is possible that the future hydrodynamic regime of Scotland will result in new toxic / nuisance species may pose </a:t>
            </a:r>
            <a:r>
              <a:rPr lang="en-GB" sz="2000" b="1" dirty="0">
                <a:solidFill>
                  <a:srgbClr val="009193"/>
                </a:solidFill>
              </a:rPr>
              <a:t>problems for aquaculture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D15823-A179-F341-94F0-79AB9F6B2F55}"/>
              </a:ext>
            </a:extLst>
          </p:cNvPr>
          <p:cNvSpPr txBox="1">
            <a:spLocks/>
          </p:cNvSpPr>
          <p:nvPr/>
        </p:nvSpPr>
        <p:spPr>
          <a:xfrm>
            <a:off x="178835" y="961290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Harmful Planktonic Events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3DC8CA-96F5-0A49-9D08-D15AB24E73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9406" y="-22947"/>
            <a:ext cx="3142594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63023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1DE00-C713-D843-9927-A3E6E49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and Aquaculture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F381B-E661-C841-B98D-553C217849C0}"/>
              </a:ext>
            </a:extLst>
          </p:cNvPr>
          <p:cNvSpPr/>
          <p:nvPr/>
        </p:nvSpPr>
        <p:spPr>
          <a:xfrm>
            <a:off x="178835" y="1601849"/>
            <a:ext cx="8782456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Jellyfish have also been shown to </a:t>
            </a:r>
            <a:r>
              <a:rPr lang="en-GB" sz="2000" b="1" dirty="0">
                <a:solidFill>
                  <a:srgbClr val="009193"/>
                </a:solidFill>
              </a:rPr>
              <a:t>increase in abundance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in association with climate change (as well as overfishing)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(MCCIP)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Jellyfish are </a:t>
            </a:r>
            <a:r>
              <a:rPr lang="en-GB" sz="2000" b="1" dirty="0">
                <a:solidFill>
                  <a:srgbClr val="009193"/>
                </a:solidFill>
              </a:rPr>
              <a:t>expanding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towards sites where finfish are predominantly cultivated.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Jellyfish can cause </a:t>
            </a:r>
            <a:r>
              <a:rPr lang="en-GB" sz="2000" b="1" dirty="0">
                <a:solidFill>
                  <a:srgbClr val="009193"/>
                </a:solidFill>
              </a:rPr>
              <a:t>pathology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(disease and/or injury) in the gills of salmon and </a:t>
            </a:r>
            <a:r>
              <a:rPr lang="en-GB" sz="2000" b="1" dirty="0">
                <a:solidFill>
                  <a:srgbClr val="009193"/>
                </a:solidFill>
              </a:rPr>
              <a:t>kill entire stocks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However, jellyfish are </a:t>
            </a:r>
            <a:r>
              <a:rPr lang="en-GB" sz="2000" b="1" dirty="0">
                <a:solidFill>
                  <a:srgbClr val="009193"/>
                </a:solidFill>
              </a:rPr>
              <a:t>poorly monitored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and it is difficult to determine whether climate change is affecting their abundance and distribution. 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Nevertheless, there has been an abundance of </a:t>
            </a:r>
            <a:r>
              <a:rPr lang="en-GB" sz="2000" b="1" dirty="0">
                <a:solidFill>
                  <a:srgbClr val="009193"/>
                </a:solidFill>
              </a:rPr>
              <a:t>warmer water species found at higher latitudes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in recent years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(MCCIP).</a:t>
            </a:r>
            <a:endParaRPr lang="en-GB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D15823-A179-F341-94F0-79AB9F6B2F55}"/>
              </a:ext>
            </a:extLst>
          </p:cNvPr>
          <p:cNvSpPr txBox="1">
            <a:spLocks/>
          </p:cNvSpPr>
          <p:nvPr/>
        </p:nvSpPr>
        <p:spPr>
          <a:xfrm>
            <a:off x="178835" y="961290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Harmful Planktonic Events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3DC8CA-96F5-0A49-9D08-D15AB24E73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9407" y="0"/>
            <a:ext cx="3142594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4504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1DE00-C713-D843-9927-A3E6E49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and Aquaculture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F381B-E661-C841-B98D-553C217849C0}"/>
              </a:ext>
            </a:extLst>
          </p:cNvPr>
          <p:cNvSpPr/>
          <p:nvPr/>
        </p:nvSpPr>
        <p:spPr>
          <a:xfrm>
            <a:off x="178835" y="1672290"/>
            <a:ext cx="8782456" cy="421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The areas where aquaculture currently operates may have to </a:t>
            </a:r>
            <a:r>
              <a:rPr lang="en-GB" sz="2000" b="1" dirty="0">
                <a:solidFill>
                  <a:srgbClr val="009193"/>
                </a:solidFill>
              </a:rPr>
              <a:t>change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in the future due to </a:t>
            </a:r>
            <a:r>
              <a:rPr lang="en-GB" sz="2000" b="1" dirty="0">
                <a:solidFill>
                  <a:srgbClr val="009193"/>
                </a:solidFill>
              </a:rPr>
              <a:t>climate change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Rises in sea levels are likely to result in </a:t>
            </a:r>
            <a:r>
              <a:rPr lang="en-GB" sz="2000" b="1" dirty="0">
                <a:solidFill>
                  <a:srgbClr val="009193"/>
                </a:solidFill>
              </a:rPr>
              <a:t>loss of shallow coastal habitat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, important for aquaculture. This is because soft sediments (needed for oysters) and shallow areas (needed for mussels) will be </a:t>
            </a:r>
            <a:r>
              <a:rPr lang="en-GB" sz="2000" b="1" dirty="0">
                <a:solidFill>
                  <a:srgbClr val="009193"/>
                </a:solidFill>
              </a:rPr>
              <a:t>lost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(MCCIP)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Coastal storms also pose a great threat and may require aquaculture locations to move towards </a:t>
            </a:r>
            <a:r>
              <a:rPr lang="en-GB" sz="2000" b="1" dirty="0">
                <a:solidFill>
                  <a:srgbClr val="009193"/>
                </a:solidFill>
              </a:rPr>
              <a:t>sheltered locations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This will unlikely happen as the expansion of aquaculture will mean moving to more exposed offshore locations.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Species being currently farmed may require </a:t>
            </a:r>
            <a:r>
              <a:rPr lang="en-GB" sz="2000" b="1" dirty="0">
                <a:solidFill>
                  <a:srgbClr val="009193"/>
                </a:solidFill>
              </a:rPr>
              <a:t>moving to less acidic areas,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in order to produce optimum growth and prevent disease.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D15823-A179-F341-94F0-79AB9F6B2F55}"/>
              </a:ext>
            </a:extLst>
          </p:cNvPr>
          <p:cNvSpPr txBox="1">
            <a:spLocks/>
          </p:cNvSpPr>
          <p:nvPr/>
        </p:nvSpPr>
        <p:spPr>
          <a:xfrm>
            <a:off x="178835" y="961290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Availability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outdoor, water, nature, lake&#10;&#10;Description automatically generated">
            <a:extLst>
              <a:ext uri="{FF2B5EF4-FFF2-40B4-BE49-F238E27FC236}">
                <a16:creationId xmlns:a16="http://schemas.microsoft.com/office/drawing/2014/main" id="{F229A6AF-D40E-AA4D-A71F-B5D60FE2A7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9407" y="0"/>
            <a:ext cx="3142593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3821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7516-BC08-9842-BE77-43F8A3FF9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Aquaculture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FD32847-6842-E649-B254-5D500B3FBA02}"/>
              </a:ext>
            </a:extLst>
          </p:cNvPr>
          <p:cNvSpPr txBox="1">
            <a:spLocks/>
          </p:cNvSpPr>
          <p:nvPr/>
        </p:nvSpPr>
        <p:spPr>
          <a:xfrm>
            <a:off x="178835" y="1131616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Aquaculture?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569727-37B2-5F47-8BC1-27B0E777F4AE}"/>
              </a:ext>
            </a:extLst>
          </p:cNvPr>
          <p:cNvSpPr/>
          <p:nvPr/>
        </p:nvSpPr>
        <p:spPr>
          <a:xfrm>
            <a:off x="178835" y="2779989"/>
            <a:ext cx="850537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9193"/>
                </a:solidFill>
              </a:rPr>
              <a:t>Finfish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US" sz="2000" b="1" dirty="0">
                <a:solidFill>
                  <a:srgbClr val="009193"/>
                </a:solidFill>
              </a:rPr>
              <a:t>shellfish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farming are the most common types of aquaculture.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It is the </a:t>
            </a:r>
            <a:r>
              <a:rPr lang="en-US" sz="2000" b="1" dirty="0">
                <a:solidFill>
                  <a:srgbClr val="009193"/>
                </a:solidFill>
              </a:rPr>
              <a:t>fastest growing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food-producing sector globally and now accounts for </a:t>
            </a:r>
            <a:r>
              <a:rPr lang="en-US" sz="2000" b="1" dirty="0">
                <a:solidFill>
                  <a:srgbClr val="009193"/>
                </a:solidFill>
              </a:rPr>
              <a:t>50%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of the world’s seafood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(FAO)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Aquaculture is </a:t>
            </a:r>
            <a:r>
              <a:rPr lang="en-US" sz="2000" b="1" dirty="0">
                <a:solidFill>
                  <a:srgbClr val="009193"/>
                </a:solidFill>
              </a:rPr>
              <a:t>essential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for the nutrition and employment of millions of people (many who are struggling to maintain reasonable </a:t>
            </a:r>
            <a:r>
              <a:rPr lang="en-US" sz="2000" b="1" dirty="0">
                <a:solidFill>
                  <a:srgbClr val="009193"/>
                </a:solidFill>
              </a:rPr>
              <a:t>livelihoods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).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It can take place in a </a:t>
            </a:r>
            <a:r>
              <a:rPr lang="en-US" sz="2000" b="1" dirty="0">
                <a:solidFill>
                  <a:srgbClr val="009193"/>
                </a:solidFill>
              </a:rPr>
              <a:t>marine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environment or a </a:t>
            </a:r>
            <a:r>
              <a:rPr lang="en-US" sz="2000" b="1" dirty="0">
                <a:solidFill>
                  <a:srgbClr val="009193"/>
                </a:solidFill>
              </a:rPr>
              <a:t>fluvial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environment, depending on the type/size/age of species. 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Aquaculture aims to be </a:t>
            </a:r>
            <a:r>
              <a:rPr lang="en-US" sz="2000" b="1" dirty="0">
                <a:solidFill>
                  <a:srgbClr val="009193"/>
                </a:solidFill>
              </a:rPr>
              <a:t>environmentally sensitive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A07645-3437-8A43-93B7-FF015D5DF6A7}"/>
              </a:ext>
            </a:extLst>
          </p:cNvPr>
          <p:cNvSpPr/>
          <p:nvPr/>
        </p:nvSpPr>
        <p:spPr>
          <a:xfrm>
            <a:off x="313891" y="1726702"/>
            <a:ext cx="8439254" cy="708355"/>
          </a:xfrm>
          <a:prstGeom prst="rect">
            <a:avLst/>
          </a:prstGeom>
          <a:solidFill>
            <a:srgbClr val="009193"/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A3843A-F0D4-C14E-976E-2C67557A5ABB}"/>
              </a:ext>
            </a:extLst>
          </p:cNvPr>
          <p:cNvSpPr/>
          <p:nvPr/>
        </p:nvSpPr>
        <p:spPr>
          <a:xfrm>
            <a:off x="153432" y="1788726"/>
            <a:ext cx="869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“Aquaculture is the farming of aquatic organisms in both coastal and inland areas involving interventions in the rearing process to enhance production.” (FAO)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5BBC23-23B9-974A-8AC4-A226B464B4A4}"/>
              </a:ext>
            </a:extLst>
          </p:cNvPr>
          <p:cNvSpPr/>
          <p:nvPr/>
        </p:nvSpPr>
        <p:spPr>
          <a:xfrm>
            <a:off x="5595347" y="6330434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919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https://vimeo.com/384832297</a:t>
            </a:r>
            <a:endParaRPr lang="en-US" dirty="0">
              <a:solidFill>
                <a:srgbClr val="009193"/>
              </a:solidFill>
            </a:endParaRPr>
          </a:p>
        </p:txBody>
      </p:sp>
      <p:pic>
        <p:nvPicPr>
          <p:cNvPr id="10" name="Graphic 9" descr="Presentation with media">
            <a:extLst>
              <a:ext uri="{FF2B5EF4-FFF2-40B4-BE49-F238E27FC236}">
                <a16:creationId xmlns:a16="http://schemas.microsoft.com/office/drawing/2014/main" id="{2277808D-239E-8945-9FC1-30F432340A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4996" y="6264924"/>
            <a:ext cx="500351" cy="500351"/>
          </a:xfrm>
          <a:prstGeom prst="rect">
            <a:avLst/>
          </a:prstGeom>
        </p:spPr>
      </p:pic>
      <p:pic>
        <p:nvPicPr>
          <p:cNvPr id="5" name="Picture 4" descr="An island in the middle of a body of water&#10;&#10;Description automatically generated">
            <a:extLst>
              <a:ext uri="{FF2B5EF4-FFF2-40B4-BE49-F238E27FC236}">
                <a16:creationId xmlns:a16="http://schemas.microsoft.com/office/drawing/2014/main" id="{C710E158-779D-CB40-AA02-8C163346E3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6330" y="-3867"/>
            <a:ext cx="3348137" cy="687631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7988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CF642E-3F24-1643-AD82-9B5A07719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Fighting Climate Change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C338-60DE-AA41-AE0A-3165F160040A}"/>
              </a:ext>
            </a:extLst>
          </p:cNvPr>
          <p:cNvSpPr txBox="1">
            <a:spLocks/>
          </p:cNvSpPr>
          <p:nvPr/>
        </p:nvSpPr>
        <p:spPr>
          <a:xfrm>
            <a:off x="184158" y="1013622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Geographers Help?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F0D17B-6860-944F-BC8E-4A64A135B651}"/>
              </a:ext>
            </a:extLst>
          </p:cNvPr>
          <p:cNvSpPr/>
          <p:nvPr/>
        </p:nvSpPr>
        <p:spPr>
          <a:xfrm>
            <a:off x="184158" y="1781391"/>
            <a:ext cx="85715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Work in </a:t>
            </a:r>
            <a:r>
              <a:rPr lang="en-US" sz="2000" b="1" dirty="0">
                <a:solidFill>
                  <a:srgbClr val="009193"/>
                </a:solidFill>
              </a:rPr>
              <a:t>aquatic pathobiology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(study the prevention, diagnosis and treatment of aquatic animal diseases in cultured organisms.).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Monitor and study </a:t>
            </a:r>
            <a:r>
              <a:rPr lang="en-US" sz="2000" b="1" dirty="0">
                <a:solidFill>
                  <a:srgbClr val="009193"/>
                </a:solidFill>
              </a:rPr>
              <a:t>ocean acidification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and the impact this is having on cultivated species.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Help </a:t>
            </a:r>
            <a:r>
              <a:rPr lang="en-US" sz="2000" b="1" dirty="0">
                <a:solidFill>
                  <a:srgbClr val="009193"/>
                </a:solidFill>
              </a:rPr>
              <a:t>create new innovation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to tackle climate change (e.g. engineer aquaculture net pens – able to withstand coastal storms).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Work </a:t>
            </a:r>
            <a:r>
              <a:rPr lang="en-US" sz="2000" b="1" dirty="0">
                <a:solidFill>
                  <a:srgbClr val="009193"/>
                </a:solidFill>
              </a:rPr>
              <a:t>on-site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taking local measurements (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e.g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measuring acidity, salinity, ocean surface temperature and oxygen levels) and </a:t>
            </a:r>
            <a:r>
              <a:rPr lang="en-US" sz="2000" b="1" dirty="0">
                <a:solidFill>
                  <a:srgbClr val="009193"/>
                </a:solidFill>
              </a:rPr>
              <a:t>maintaining good fish welfare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Study</a:t>
            </a:r>
            <a:r>
              <a:rPr lang="en-US" sz="2000" b="1" dirty="0">
                <a:solidFill>
                  <a:srgbClr val="009193"/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and help </a:t>
            </a:r>
            <a:r>
              <a:rPr lang="en-US" sz="2000" b="1" dirty="0">
                <a:solidFill>
                  <a:srgbClr val="009193"/>
                </a:solidFill>
              </a:rPr>
              <a:t>predict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the future climate of </a:t>
            </a:r>
            <a:r>
              <a:rPr lang="en-US" sz="2000" b="1" dirty="0">
                <a:solidFill>
                  <a:srgbClr val="009193"/>
                </a:solidFill>
              </a:rPr>
              <a:t>Scotland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Study </a:t>
            </a:r>
            <a:r>
              <a:rPr lang="en-US" sz="2000" b="1" dirty="0">
                <a:solidFill>
                  <a:srgbClr val="009193"/>
                </a:solidFill>
              </a:rPr>
              <a:t>surrounding species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and the impact they could have on aquaculture species.</a:t>
            </a:r>
          </a:p>
        </p:txBody>
      </p:sp>
      <p:pic>
        <p:nvPicPr>
          <p:cNvPr id="3" name="Picture 2" descr="A picture containing person, person, mirror, person&#10;&#10;Description automatically generated">
            <a:extLst>
              <a:ext uri="{FF2B5EF4-FFF2-40B4-BE49-F238E27FC236}">
                <a16:creationId xmlns:a16="http://schemas.microsoft.com/office/drawing/2014/main" id="{BACBB500-55D0-924D-889D-83B0509501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5747" y="-3867"/>
            <a:ext cx="3436253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05595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8E56-AE3B-024A-B3B6-C60B63A09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4100" b="1" i="1" dirty="0"/>
              <a:t>Aquaculture Needs Geographers  </a:t>
            </a:r>
            <a:endParaRPr lang="en-US" sz="41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5C52456-D2BA-4B21-BA7F-FEF73DBCB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 b="1" i="1" dirty="0"/>
              <a:t>Help drive innovation and work on the front line to combat climate change and food insecurity.  </a:t>
            </a:r>
          </a:p>
          <a:p>
            <a:pPr marL="0" indent="0">
              <a:buNone/>
            </a:pPr>
            <a:endParaRPr lang="en-GB" sz="1800" b="1" i="1" dirty="0"/>
          </a:p>
          <a:p>
            <a:pPr marL="0" indent="0">
              <a:buNone/>
            </a:pPr>
            <a:r>
              <a:rPr lang="en-US" sz="1800" b="1" dirty="0"/>
              <a:t>Aquaculture</a:t>
            </a:r>
            <a:r>
              <a:rPr lang="en-US" sz="1800" dirty="0"/>
              <a:t> offers many career opportunities for </a:t>
            </a:r>
            <a:r>
              <a:rPr lang="en-US" sz="1800" b="1" dirty="0"/>
              <a:t>geographers</a:t>
            </a:r>
            <a:r>
              <a:rPr lang="en-US" sz="1800" dirty="0"/>
              <a:t>. </a:t>
            </a: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outdoor, person, person, sitting&#10;&#10;Description automatically generated">
            <a:extLst>
              <a:ext uri="{FF2B5EF4-FFF2-40B4-BE49-F238E27FC236}">
                <a16:creationId xmlns:a16="http://schemas.microsoft.com/office/drawing/2014/main" id="{EFD6674C-80CC-4E43-9C62-03A91EE53B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hand holding up a mountain in the background&#10;&#10;Description automatically generated">
            <a:extLst>
              <a:ext uri="{FF2B5EF4-FFF2-40B4-BE49-F238E27FC236}">
                <a16:creationId xmlns:a16="http://schemas.microsoft.com/office/drawing/2014/main" id="{82BD27A8-6AEE-FE4A-A47A-2F0BF19A79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2EAD4C5-8A0F-2646-991E-C936C2691D3E}"/>
              </a:ext>
            </a:extLst>
          </p:cNvPr>
          <p:cNvSpPr/>
          <p:nvPr/>
        </p:nvSpPr>
        <p:spPr>
          <a:xfrm>
            <a:off x="1164329" y="6330354"/>
            <a:ext cx="8577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Contact SAIC for more information on career opportunities.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289AF9-77A7-6F4C-8092-02EC6C1E6D83}"/>
              </a:ext>
            </a:extLst>
          </p:cNvPr>
          <p:cNvSpPr/>
          <p:nvPr/>
        </p:nvSpPr>
        <p:spPr>
          <a:xfrm>
            <a:off x="113529" y="5938340"/>
            <a:ext cx="1050799" cy="7613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92C50F-5E70-C641-BC3B-191D10D837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8268" y="6131868"/>
            <a:ext cx="821319" cy="3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31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1DE00-C713-D843-9927-A3E6E49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Aquaculture Importance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9B2518-B562-B349-9E36-E1885135D860}"/>
              </a:ext>
            </a:extLst>
          </p:cNvPr>
          <p:cNvSpPr txBox="1">
            <a:spLocks/>
          </p:cNvSpPr>
          <p:nvPr/>
        </p:nvSpPr>
        <p:spPr>
          <a:xfrm>
            <a:off x="178835" y="1131616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Aquaculture important?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351C4-3469-3646-AFDD-8B47BD8DAE8E}"/>
              </a:ext>
            </a:extLst>
          </p:cNvPr>
          <p:cNvSpPr/>
          <p:nvPr/>
        </p:nvSpPr>
        <p:spPr>
          <a:xfrm>
            <a:off x="170547" y="1791493"/>
            <a:ext cx="8505371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9193"/>
                </a:solidFill>
              </a:rPr>
              <a:t>Aquaculture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is a sustainable way forward to help tackle many issues such as: overfishing, food insecurity, poverty, hunger and climate change.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As the population is expect to grow to 9 billion, alternative sustainable food production sectors are needed to feed the growing population. 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Aquaculture is also one of the world's most efficient and sustainable methods to produce </a:t>
            </a:r>
            <a:r>
              <a:rPr lang="en-US" sz="2000" b="1" dirty="0">
                <a:solidFill>
                  <a:srgbClr val="009193"/>
                </a:solidFill>
              </a:rPr>
              <a:t>high-quality protein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In comparison with terrestrial livestock farming, the industry has </a:t>
            </a:r>
            <a:r>
              <a:rPr lang="en-US" sz="2000" b="1" dirty="0">
                <a:solidFill>
                  <a:srgbClr val="009193"/>
                </a:solidFill>
              </a:rPr>
              <a:t>low carbon footprint and feed conversion ratio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(FCR). It also has high protein and energy retention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</a:rPr>
              <a:t>Skretting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70% more food is required by 2050. In order to increase food production globally without overfishing our seas, </a:t>
            </a:r>
            <a:r>
              <a:rPr lang="en-US" sz="2000" b="1" dirty="0">
                <a:solidFill>
                  <a:srgbClr val="009193"/>
                </a:solidFill>
              </a:rPr>
              <a:t>aquaculture is needed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 descr="A person holding a fish&#10;&#10;Description automatically generated">
            <a:extLst>
              <a:ext uri="{FF2B5EF4-FFF2-40B4-BE49-F238E27FC236}">
                <a16:creationId xmlns:a16="http://schemas.microsoft.com/office/drawing/2014/main" id="{1B79D6D5-D740-264E-8366-7CE4279B4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5"/>
          <a:stretch/>
        </p:blipFill>
        <p:spPr>
          <a:xfrm>
            <a:off x="8843080" y="-6291"/>
            <a:ext cx="3355624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AEE41C-1836-5A4F-8DED-22E9F6AA8832}"/>
              </a:ext>
            </a:extLst>
          </p:cNvPr>
          <p:cNvSpPr/>
          <p:nvPr/>
        </p:nvSpPr>
        <p:spPr>
          <a:xfrm>
            <a:off x="5595347" y="6330434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919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https://vimeo.com/340674505</a:t>
            </a:r>
            <a:endParaRPr lang="en-GB" dirty="0">
              <a:solidFill>
                <a:srgbClr val="009193"/>
              </a:solidFill>
            </a:endParaRPr>
          </a:p>
        </p:txBody>
      </p:sp>
      <p:pic>
        <p:nvPicPr>
          <p:cNvPr id="16" name="Graphic 15" descr="Presentation with media">
            <a:extLst>
              <a:ext uri="{FF2B5EF4-FFF2-40B4-BE49-F238E27FC236}">
                <a16:creationId xmlns:a16="http://schemas.microsoft.com/office/drawing/2014/main" id="{20E1266B-EA6D-3442-81E3-D766CA9D92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4996" y="6264924"/>
            <a:ext cx="500351" cy="5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1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1DE00-C713-D843-9927-A3E6E49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F381B-E661-C841-B98D-553C217849C0}"/>
              </a:ext>
            </a:extLst>
          </p:cNvPr>
          <p:cNvSpPr/>
          <p:nvPr/>
        </p:nvSpPr>
        <p:spPr>
          <a:xfrm>
            <a:off x="178835" y="1674377"/>
            <a:ext cx="8665028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Earth is currently in the </a:t>
            </a:r>
            <a:r>
              <a:rPr lang="en-GB" sz="2000" b="1" dirty="0">
                <a:solidFill>
                  <a:srgbClr val="0091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‘anthropocene’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a time period when human activity has been the </a:t>
            </a:r>
            <a:r>
              <a:rPr lang="en-GB" sz="2000" b="1" dirty="0">
                <a:solidFill>
                  <a:srgbClr val="0091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dominant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influence on climate and the environment.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In the past 60 years, human impacts have become more visible at an </a:t>
            </a:r>
            <a:r>
              <a:rPr lang="en-GB" sz="2000" b="1" dirty="0">
                <a:solidFill>
                  <a:srgbClr val="009193"/>
                </a:solidFill>
              </a:rPr>
              <a:t>abnormal rate and scale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This period is sometimes known as the </a:t>
            </a:r>
            <a:r>
              <a:rPr lang="en-GB" sz="2000" b="1" dirty="0">
                <a:solidFill>
                  <a:srgbClr val="009193"/>
                </a:solidFill>
              </a:rPr>
              <a:t>Great Acceleration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 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Some people suggest the Anthropocene began at the start of </a:t>
            </a:r>
            <a:r>
              <a:rPr lang="en-GB" sz="2000" b="1" dirty="0">
                <a:solidFill>
                  <a:srgbClr val="009193"/>
                </a:solidFill>
              </a:rPr>
              <a:t>Britain's Industrial Revolution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in the eighteenth century. Others argue that the Anthropocene began far earlier, when humans began </a:t>
            </a:r>
            <a:r>
              <a:rPr lang="en-GB" sz="2000" b="1" dirty="0">
                <a:solidFill>
                  <a:srgbClr val="009193"/>
                </a:solidFill>
              </a:rPr>
              <a:t>farming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GB" sz="24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u="sng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Regardless of timing, </a:t>
            </a:r>
            <a:r>
              <a:rPr lang="en-GB" sz="2000" b="1" dirty="0">
                <a:solidFill>
                  <a:srgbClr val="009193"/>
                </a:solidFill>
              </a:rPr>
              <a:t>carbon dioxide emissions, global warming, ocean acidification, habitat destruction, extinction and widescale natural resource extraction 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are all signs that we have significantly modified our planet in recent years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(Natural History Museum)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D15823-A179-F341-94F0-79AB9F6B2F55}"/>
              </a:ext>
            </a:extLst>
          </p:cNvPr>
          <p:cNvSpPr txBox="1">
            <a:spLocks/>
          </p:cNvSpPr>
          <p:nvPr/>
        </p:nvSpPr>
        <p:spPr>
          <a:xfrm>
            <a:off x="134776" y="1032288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Anthropocene – What is it?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156FB9-2D71-974C-BE10-A0519FE6F169}"/>
              </a:ext>
            </a:extLst>
          </p:cNvPr>
          <p:cNvSpPr/>
          <p:nvPr/>
        </p:nvSpPr>
        <p:spPr>
          <a:xfrm>
            <a:off x="5595347" y="6330433"/>
            <a:ext cx="2971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919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https://vimeo.com/39048998</a:t>
            </a:r>
            <a:endParaRPr lang="en-US" dirty="0">
              <a:solidFill>
                <a:srgbClr val="009193"/>
              </a:solidFill>
            </a:endParaRPr>
          </a:p>
        </p:txBody>
      </p:sp>
      <p:pic>
        <p:nvPicPr>
          <p:cNvPr id="9" name="Graphic 8" descr="Presentation with media">
            <a:extLst>
              <a:ext uri="{FF2B5EF4-FFF2-40B4-BE49-F238E27FC236}">
                <a16:creationId xmlns:a16="http://schemas.microsoft.com/office/drawing/2014/main" id="{9D51BBA7-DBF7-6649-9CD8-BA65C580A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4996" y="6264924"/>
            <a:ext cx="500351" cy="500351"/>
          </a:xfrm>
          <a:prstGeom prst="rect">
            <a:avLst/>
          </a:prstGeom>
        </p:spPr>
      </p:pic>
      <p:pic>
        <p:nvPicPr>
          <p:cNvPr id="5" name="Picture 4" descr="A sunset over a body of water with smoke coming out of it&#10;&#10;Description automatically generated">
            <a:extLst>
              <a:ext uri="{FF2B5EF4-FFF2-40B4-BE49-F238E27FC236}">
                <a16:creationId xmlns:a16="http://schemas.microsoft.com/office/drawing/2014/main" id="{C9497956-C3E5-9A47-B3B8-54DE000805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7905" y="0"/>
            <a:ext cx="3348137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575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1DE00-C713-D843-9927-A3E6E49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F381B-E661-C841-B98D-553C217849C0}"/>
              </a:ext>
            </a:extLst>
          </p:cNvPr>
          <p:cNvSpPr/>
          <p:nvPr/>
        </p:nvSpPr>
        <p:spPr>
          <a:xfrm>
            <a:off x="178835" y="1674377"/>
            <a:ext cx="8665028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Climatic changes can impact </a:t>
            </a:r>
            <a:r>
              <a:rPr lang="en-GB" sz="2000" b="1" dirty="0">
                <a:solidFill>
                  <a:srgbClr val="009193"/>
                </a:solidFill>
              </a:rPr>
              <a:t>everything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on earth and bring </a:t>
            </a:r>
            <a:r>
              <a:rPr lang="en-GB" sz="2000" b="1" dirty="0">
                <a:solidFill>
                  <a:srgbClr val="009193"/>
                </a:solidFill>
              </a:rPr>
              <a:t>large challenges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to food production.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threatens our ability to ensure </a:t>
            </a:r>
            <a:r>
              <a:rPr lang="en-US" sz="2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food security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end poverty and achieve sustainable development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(FAO)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D15823-A179-F341-94F0-79AB9F6B2F55}"/>
              </a:ext>
            </a:extLst>
          </p:cNvPr>
          <p:cNvSpPr txBox="1">
            <a:spLocks/>
          </p:cNvSpPr>
          <p:nvPr/>
        </p:nvSpPr>
        <p:spPr>
          <a:xfrm>
            <a:off x="134776" y="1032288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Threat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04FB31-FD90-1B4F-B06E-D491E9613FB8}"/>
              </a:ext>
            </a:extLst>
          </p:cNvPr>
          <p:cNvSpPr/>
          <p:nvPr/>
        </p:nvSpPr>
        <p:spPr>
          <a:xfrm>
            <a:off x="291722" y="3406053"/>
            <a:ext cx="8439254" cy="708355"/>
          </a:xfrm>
          <a:prstGeom prst="rect">
            <a:avLst/>
          </a:prstGeom>
          <a:solidFill>
            <a:srgbClr val="009193"/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F6FA-917A-E448-A4D6-E706C233EB9F}"/>
              </a:ext>
            </a:extLst>
          </p:cNvPr>
          <p:cNvSpPr/>
          <p:nvPr/>
        </p:nvSpPr>
        <p:spPr>
          <a:xfrm>
            <a:off x="707175" y="3437064"/>
            <a:ext cx="7542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>
                <a:solidFill>
                  <a:schemeClr val="bg1"/>
                </a:solidFill>
              </a:rPr>
              <a:t>Food security is when people have access to safe and nutritious foods, at all times, in order to maintain an active and healthy lifestyle.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2B072-7A32-0845-889C-1EEEC93EEA09}"/>
              </a:ext>
            </a:extLst>
          </p:cNvPr>
          <p:cNvSpPr/>
          <p:nvPr/>
        </p:nvSpPr>
        <p:spPr>
          <a:xfrm>
            <a:off x="134776" y="4325668"/>
            <a:ext cx="8596200" cy="235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Climate change has both direct and indirect effects on </a:t>
            </a:r>
            <a:r>
              <a:rPr lang="en-GB" sz="2000" b="1" dirty="0">
                <a:solidFill>
                  <a:srgbClr val="009193"/>
                </a:solidFill>
              </a:rPr>
              <a:t>agricultural productivity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by changing rainfall patterns, causing drought, flooding, pests and diseases. Therefore, agriculture </a:t>
            </a:r>
            <a:r>
              <a:rPr lang="en-GB" sz="2000" b="1" dirty="0">
                <a:solidFill>
                  <a:srgbClr val="009193"/>
                </a:solidFill>
              </a:rPr>
              <a:t>cannot be the only solution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to tackle climate change and food insecurity.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/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Aquaculture is a </a:t>
            </a:r>
            <a:r>
              <a:rPr lang="en-GB" sz="2000" b="1" dirty="0">
                <a:solidFill>
                  <a:srgbClr val="009193"/>
                </a:solidFill>
              </a:rPr>
              <a:t>sustainable alternative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to agriculture but the vast amounts of CO₂ absorbed by the oceans has cause acidification, influencing the health of our oceans and those whose livelihoods and nutrition depend on them. 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group of ice cream in a body of water&#10;&#10;Description automatically generated">
            <a:extLst>
              <a:ext uri="{FF2B5EF4-FFF2-40B4-BE49-F238E27FC236}">
                <a16:creationId xmlns:a16="http://schemas.microsoft.com/office/drawing/2014/main" id="{2560BC12-2EE8-D949-AC27-76E92C8244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8"/>
          <a:stretch/>
        </p:blipFill>
        <p:spPr>
          <a:xfrm>
            <a:off x="9049408" y="-22947"/>
            <a:ext cx="3142592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4366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1DE00-C713-D843-9927-A3E6E49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 facing Aquaculture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D15823-A179-F341-94F0-79AB9F6B2F55}"/>
              </a:ext>
            </a:extLst>
          </p:cNvPr>
          <p:cNvSpPr txBox="1">
            <a:spLocks/>
          </p:cNvSpPr>
          <p:nvPr/>
        </p:nvSpPr>
        <p:spPr>
          <a:xfrm>
            <a:off x="178835" y="956153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Challenges Caused by Climate Change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FE4830-C088-C342-9A1B-2F1B8BE4993C}"/>
              </a:ext>
            </a:extLst>
          </p:cNvPr>
          <p:cNvSpPr/>
          <p:nvPr/>
        </p:nvSpPr>
        <p:spPr>
          <a:xfrm>
            <a:off x="178835" y="1790377"/>
            <a:ext cx="8038057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ocean temperatures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 Acidification 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coastal storms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pathogens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Harmful planktonic events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areas of suitable sites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" algn="ctr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2000" b="1" dirty="0">
              <a:solidFill>
                <a:srgbClr val="009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" algn="ctr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challenges have the potential to limit the growth and development of this industry.</a:t>
            </a:r>
          </a:p>
        </p:txBody>
      </p:sp>
      <p:pic>
        <p:nvPicPr>
          <p:cNvPr id="12" name="Picture 11" descr="A picture containing person, holding, hand, person&#10;&#10;Description automatically generated">
            <a:extLst>
              <a:ext uri="{FF2B5EF4-FFF2-40B4-BE49-F238E27FC236}">
                <a16:creationId xmlns:a16="http://schemas.microsoft.com/office/drawing/2014/main" id="{A4D9FEBE-18A4-424B-BEB9-30573636E3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5747" y="-3867"/>
            <a:ext cx="3436253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28D1D0-2E04-204E-84F9-EC6419DF12D9}"/>
              </a:ext>
            </a:extLst>
          </p:cNvPr>
          <p:cNvSpPr/>
          <p:nvPr/>
        </p:nvSpPr>
        <p:spPr>
          <a:xfrm>
            <a:off x="6719335" y="5128315"/>
            <a:ext cx="2323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more…</a:t>
            </a:r>
            <a:endParaRPr lang="en-US" sz="2000" b="1" dirty="0">
              <a:solidFill>
                <a:srgbClr val="009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1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1DE00-C713-D843-9927-A3E6E49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and Aquaculture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9B2518-B562-B349-9E36-E1885135D860}"/>
              </a:ext>
            </a:extLst>
          </p:cNvPr>
          <p:cNvSpPr txBox="1">
            <a:spLocks/>
          </p:cNvSpPr>
          <p:nvPr/>
        </p:nvSpPr>
        <p:spPr>
          <a:xfrm>
            <a:off x="170547" y="1019315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Ocean Temperatures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351C4-3469-3646-AFDD-8B47BD8DAE8E}"/>
              </a:ext>
            </a:extLst>
          </p:cNvPr>
          <p:cNvSpPr/>
          <p:nvPr/>
        </p:nvSpPr>
        <p:spPr>
          <a:xfrm>
            <a:off x="170547" y="1614401"/>
            <a:ext cx="8757553" cy="497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Temperature changes, which affect aquaculture, can occur in </a:t>
            </a:r>
            <a:r>
              <a:rPr lang="en-US" sz="2000" b="1" dirty="0">
                <a:solidFill>
                  <a:srgbClr val="009193"/>
                </a:solidFill>
              </a:rPr>
              <a:t>both water and air.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Many species in aquaculture are </a:t>
            </a:r>
            <a:r>
              <a:rPr lang="en-US" sz="2000" b="1" dirty="0">
                <a:solidFill>
                  <a:srgbClr val="009193"/>
                </a:solidFill>
              </a:rPr>
              <a:t>threatened by climate change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, with ocean water temperature expecting to rise greater their preferences and</a:t>
            </a:r>
            <a:r>
              <a:rPr lang="en-US" sz="2000" b="1" dirty="0">
                <a:solidFill>
                  <a:srgbClr val="009193"/>
                </a:solidFill>
              </a:rPr>
              <a:t> zones of optimal growth.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200" b="1" dirty="0">
              <a:solidFill>
                <a:srgbClr val="009193"/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Around the coast of Scotland, and the whole of the United Kingdom, the </a:t>
            </a:r>
            <a:r>
              <a:rPr lang="en-GB" sz="2000" b="1" dirty="0">
                <a:solidFill>
                  <a:srgbClr val="009193"/>
                </a:solidFill>
              </a:rPr>
              <a:t>sea surface temperature is increasing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(0.2°C - 0.5°C per decade).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GB" sz="1600" i="1" dirty="0" err="1">
                <a:solidFill>
                  <a:schemeClr val="tx2">
                    <a:lumMod val="75000"/>
                  </a:schemeClr>
                </a:solidFill>
              </a:rPr>
              <a:t>Gov.Scot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US" sz="1200" b="1" dirty="0">
              <a:solidFill>
                <a:srgbClr val="009193"/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In the </a:t>
            </a:r>
            <a:r>
              <a:rPr lang="en-US" sz="2000" b="1" dirty="0">
                <a:solidFill>
                  <a:srgbClr val="009193"/>
                </a:solidFill>
              </a:rPr>
              <a:t>west of Scotland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, the distribution of marine fish species is </a:t>
            </a:r>
            <a:r>
              <a:rPr lang="en-US" sz="2000" b="1" dirty="0">
                <a:solidFill>
                  <a:srgbClr val="009193"/>
                </a:solidFill>
              </a:rPr>
              <a:t>changing due to ocean warming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. Most species are </a:t>
            </a:r>
            <a:r>
              <a:rPr lang="en-US" sz="2000" b="1" dirty="0">
                <a:solidFill>
                  <a:srgbClr val="009193"/>
                </a:solidFill>
              </a:rPr>
              <a:t>relocating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away from fast warming areas towards slower warming areas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</a:rPr>
              <a:t>Climefish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Warming is also affecting the </a:t>
            </a:r>
            <a:r>
              <a:rPr lang="en-GB" sz="2000" b="1" dirty="0">
                <a:solidFill>
                  <a:srgbClr val="009193"/>
                </a:solidFill>
              </a:rPr>
              <a:t>growth and body size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of commercial fish species. Fish are experiencing a faster initial growth, but after the age of 1, their growth slows down leading to a </a:t>
            </a:r>
            <a:r>
              <a:rPr lang="en-GB" sz="2000" b="1" dirty="0">
                <a:solidFill>
                  <a:srgbClr val="009193"/>
                </a:solidFill>
              </a:rPr>
              <a:t>smaller adult size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</a:rPr>
              <a:t>Climefish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</p:txBody>
      </p:sp>
      <p:pic>
        <p:nvPicPr>
          <p:cNvPr id="4" name="Picture 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23DC7268-E94C-A74B-A379-0AC8DA3182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6376" y="0"/>
            <a:ext cx="3355624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6133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1DE00-C713-D843-9927-A3E6E49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and Aquaculture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9B2518-B562-B349-9E36-E1885135D860}"/>
              </a:ext>
            </a:extLst>
          </p:cNvPr>
          <p:cNvSpPr txBox="1">
            <a:spLocks/>
          </p:cNvSpPr>
          <p:nvPr/>
        </p:nvSpPr>
        <p:spPr>
          <a:xfrm>
            <a:off x="175091" y="989701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Ocean Temperatures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351C4-3469-3646-AFDD-8B47BD8DAE8E}"/>
              </a:ext>
            </a:extLst>
          </p:cNvPr>
          <p:cNvSpPr/>
          <p:nvPr/>
        </p:nvSpPr>
        <p:spPr>
          <a:xfrm>
            <a:off x="175091" y="1584787"/>
            <a:ext cx="8808353" cy="568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Smaller adult body sizes have </a:t>
            </a:r>
            <a:r>
              <a:rPr lang="en-GB" sz="2000" b="1" dirty="0">
                <a:solidFill>
                  <a:srgbClr val="009193"/>
                </a:solidFill>
              </a:rPr>
              <a:t>direct implications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for harvest yield and reproductive potential, leading to an overall </a:t>
            </a:r>
            <a:r>
              <a:rPr lang="en-GB" sz="2000" b="1" dirty="0">
                <a:solidFill>
                  <a:srgbClr val="009193"/>
                </a:solidFill>
              </a:rPr>
              <a:t>decrease in production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</a:rPr>
              <a:t>Climefish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Evidence suggests that </a:t>
            </a:r>
            <a:r>
              <a:rPr lang="en-GB" sz="2000" b="1" dirty="0">
                <a:solidFill>
                  <a:srgbClr val="009193"/>
                </a:solidFill>
              </a:rPr>
              <a:t>many species will collapse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due to ocean temperature increase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</a:rPr>
              <a:t>Climefish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A simulation test in the west of Scotland suggest that </a:t>
            </a:r>
            <a:r>
              <a:rPr lang="en-GB" sz="2000" b="1" dirty="0">
                <a:solidFill>
                  <a:srgbClr val="009193"/>
                </a:solidFill>
              </a:rPr>
              <a:t>ecosystem structure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will be altered greatly due to climate change and this will likely lead to the </a:t>
            </a:r>
            <a:r>
              <a:rPr lang="en-GB" sz="2000" b="1" dirty="0">
                <a:solidFill>
                  <a:srgbClr val="009193"/>
                </a:solidFill>
              </a:rPr>
              <a:t>collapse of cod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</a:rPr>
              <a:t>Climefish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Warmer waters may also enhance the </a:t>
            </a:r>
            <a:r>
              <a:rPr lang="en-GB" sz="2000" b="1" dirty="0">
                <a:solidFill>
                  <a:srgbClr val="009193"/>
                </a:solidFill>
              </a:rPr>
              <a:t>invasiveness of non-native species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However, </a:t>
            </a:r>
            <a:r>
              <a:rPr lang="en-GB" sz="2000" b="1" dirty="0">
                <a:solidFill>
                  <a:srgbClr val="009193"/>
                </a:solidFill>
              </a:rPr>
              <a:t>not all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species will be affected negatively. For example, warmer water conditions could potentially allow </a:t>
            </a:r>
            <a:r>
              <a:rPr lang="en-GB" sz="2000" b="1" dirty="0">
                <a:solidFill>
                  <a:srgbClr val="009193"/>
                </a:solidFill>
              </a:rPr>
              <a:t>new species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to be cultured in Scotland and bring benefits (e.g. larger growth rates) to species who can tolerate warmer water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(Fisheries Research Services)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However, species that are threated by climate change must be </a:t>
            </a:r>
            <a:r>
              <a:rPr lang="en-GB" sz="2000" b="1" dirty="0">
                <a:solidFill>
                  <a:srgbClr val="009193"/>
                </a:solidFill>
              </a:rPr>
              <a:t>protected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to prevent any further reduction in ocean species and food production. </a:t>
            </a:r>
            <a:endParaRPr lang="en-GB" sz="1200" dirty="0"/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23DC7268-E94C-A74B-A379-0AC8DA3182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6376" y="0"/>
            <a:ext cx="3355624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9349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1DE00-C713-D843-9927-A3E6E49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9" y="-3867"/>
            <a:ext cx="8665029" cy="1190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and Aquaculture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F381B-E661-C841-B98D-553C217849C0}"/>
              </a:ext>
            </a:extLst>
          </p:cNvPr>
          <p:cNvSpPr/>
          <p:nvPr/>
        </p:nvSpPr>
        <p:spPr>
          <a:xfrm>
            <a:off x="178835" y="1674377"/>
            <a:ext cx="8782456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The world’s oceans have had a </a:t>
            </a:r>
            <a:r>
              <a:rPr lang="en-GB" sz="2000" b="1" dirty="0">
                <a:solidFill>
                  <a:srgbClr val="009193"/>
                </a:solidFill>
              </a:rPr>
              <a:t>slightly alkaline state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(average pH of 8.2) for the </a:t>
            </a:r>
            <a:r>
              <a:rPr lang="en-GB" sz="2000" b="1" dirty="0">
                <a:solidFill>
                  <a:srgbClr val="009193"/>
                </a:solidFill>
              </a:rPr>
              <a:t>past few million years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With carbon emissions escalating, there is now </a:t>
            </a:r>
            <a:r>
              <a:rPr lang="en-GB" sz="2000" b="1" dirty="0">
                <a:solidFill>
                  <a:srgbClr val="009193"/>
                </a:solidFill>
              </a:rPr>
              <a:t>more CO₂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in the world’s atmosphere, altering the pH of oceans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(The Conversation)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GB" sz="10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The oceans are </a:t>
            </a:r>
            <a:r>
              <a:rPr lang="en-GB" sz="2000" b="1" dirty="0">
                <a:solidFill>
                  <a:srgbClr val="009193"/>
                </a:solidFill>
              </a:rPr>
              <a:t>a net absorber of carbon dioxide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(CO₂). However, absorbing this leads to </a:t>
            </a:r>
            <a:r>
              <a:rPr lang="en-GB" sz="2000" b="1" dirty="0">
                <a:solidFill>
                  <a:srgbClr val="009193"/>
                </a:solidFill>
              </a:rPr>
              <a:t>acidification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and reduce ability to absorb further CO₂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(NOAA)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D15823-A179-F341-94F0-79AB9F6B2F55}"/>
              </a:ext>
            </a:extLst>
          </p:cNvPr>
          <p:cNvSpPr txBox="1">
            <a:spLocks/>
          </p:cNvSpPr>
          <p:nvPr/>
        </p:nvSpPr>
        <p:spPr>
          <a:xfrm>
            <a:off x="134776" y="1032288"/>
            <a:ext cx="8665029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 Acidification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04FB31-FD90-1B4F-B06E-D491E9613FB8}"/>
              </a:ext>
            </a:extLst>
          </p:cNvPr>
          <p:cNvSpPr/>
          <p:nvPr/>
        </p:nvSpPr>
        <p:spPr>
          <a:xfrm>
            <a:off x="164179" y="3594995"/>
            <a:ext cx="8782456" cy="1064347"/>
          </a:xfrm>
          <a:prstGeom prst="rect">
            <a:avLst/>
          </a:prstGeom>
          <a:solidFill>
            <a:srgbClr val="009193"/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F6FA-917A-E448-A4D6-E706C233EB9F}"/>
              </a:ext>
            </a:extLst>
          </p:cNvPr>
          <p:cNvSpPr/>
          <p:nvPr/>
        </p:nvSpPr>
        <p:spPr>
          <a:xfrm>
            <a:off x="76063" y="3661671"/>
            <a:ext cx="88705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"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>
                <a:solidFill>
                  <a:schemeClr val="bg1"/>
                </a:solidFill>
              </a:rPr>
              <a:t>When </a:t>
            </a:r>
            <a:r>
              <a:rPr lang="en-GB" sz="2000" dirty="0">
                <a:solidFill>
                  <a:schemeClr val="bg1"/>
                </a:solidFill>
              </a:rPr>
              <a:t>CO₂</a:t>
            </a:r>
            <a:r>
              <a:rPr lang="en-US" sz="2000" dirty="0">
                <a:solidFill>
                  <a:schemeClr val="bg1"/>
                </a:solidFill>
              </a:rPr>
              <a:t> is absorbed by seawater, chemical reactions occur that reduce seawater pH, carbonate ion concentration, and saturation states of biologically important calcium carbonate minerals. Many species rely on these to exist </a:t>
            </a:r>
            <a:r>
              <a:rPr lang="en-US" sz="1600" i="1" dirty="0">
                <a:solidFill>
                  <a:schemeClr val="bg1"/>
                </a:solidFill>
              </a:rPr>
              <a:t>(NOAA)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2B072-7A32-0845-889C-1EEEC93EEA09}"/>
              </a:ext>
            </a:extLst>
          </p:cNvPr>
          <p:cNvSpPr/>
          <p:nvPr/>
        </p:nvSpPr>
        <p:spPr>
          <a:xfrm>
            <a:off x="178835" y="4871479"/>
            <a:ext cx="8870572" cy="215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Since the beginning of the industrial revolution, oceanic uptake of CO₂ has resulted in increasing acidification of the ocean (</a:t>
            </a:r>
            <a:r>
              <a:rPr lang="en-GB" sz="2000" b="1" dirty="0">
                <a:solidFill>
                  <a:srgbClr val="009193"/>
                </a:solidFill>
              </a:rPr>
              <a:t>26% increase in acidity globally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). This has caused devastating impacts on many marine species 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(NOAA)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Therefore, </a:t>
            </a:r>
            <a:r>
              <a:rPr lang="en-GB" sz="2000" b="1" dirty="0">
                <a:solidFill>
                  <a:srgbClr val="009193"/>
                </a:solidFill>
              </a:rPr>
              <a:t>ocean acidification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is a threat to food security, economies, and culture because of its potential impacts on marine </a:t>
            </a:r>
            <a:r>
              <a:rPr lang="en-GB" sz="2000" b="1" dirty="0">
                <a:solidFill>
                  <a:srgbClr val="009193"/>
                </a:solidFill>
              </a:rPr>
              <a:t>ecosystem services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445770" indent="-3429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bird flying over a body of water&#10;&#10;Description automatically generated">
            <a:extLst>
              <a:ext uri="{FF2B5EF4-FFF2-40B4-BE49-F238E27FC236}">
                <a16:creationId xmlns:a16="http://schemas.microsoft.com/office/drawing/2014/main" id="{B527F40A-AB6A-DB4B-B491-BA753958D6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9408" y="0"/>
            <a:ext cx="3142592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27123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FSPG" id="{0076A3F3-F578-924F-A656-63E4D158AE03}" vid="{6F02A80B-A4D0-EF4C-958E-ABE8F3EF4F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2672</Words>
  <Application>Microsoft Macintosh PowerPoint</Application>
  <PresentationFormat>Widescreen</PresentationFormat>
  <Paragraphs>235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YouTube Noto</vt:lpstr>
      <vt:lpstr>Office Theme</vt:lpstr>
      <vt:lpstr>Aquaculture Lesson</vt:lpstr>
      <vt:lpstr>Aquaculture</vt:lpstr>
      <vt:lpstr>Aquaculture Importance</vt:lpstr>
      <vt:lpstr>Climate Change</vt:lpstr>
      <vt:lpstr>Climate Change</vt:lpstr>
      <vt:lpstr>Challenges facing Aquaculture</vt:lpstr>
      <vt:lpstr>Climate Change and Aquaculture</vt:lpstr>
      <vt:lpstr>Climate Change and Aquaculture</vt:lpstr>
      <vt:lpstr>Climate Change and Aquaculture</vt:lpstr>
      <vt:lpstr>Climate Change and Aquaculture</vt:lpstr>
      <vt:lpstr>Climate Change and Aquaculture</vt:lpstr>
      <vt:lpstr>Climate Change and Aquaculture</vt:lpstr>
      <vt:lpstr>Climate Change and Aquaculture</vt:lpstr>
      <vt:lpstr>Climate Change and Aquaculture</vt:lpstr>
      <vt:lpstr>Climate Change and Aquaculture</vt:lpstr>
      <vt:lpstr>Climate Change and Aquaculture</vt:lpstr>
      <vt:lpstr>Climate Change and Aquaculture</vt:lpstr>
      <vt:lpstr>Climate Change and Aquaculture</vt:lpstr>
      <vt:lpstr>Climate Change and Aquaculture</vt:lpstr>
      <vt:lpstr>Fighting Climate Change</vt:lpstr>
      <vt:lpstr>Aquaculture Needs Geographers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Aquaculture Lesson</dc:title>
  <dc:creator>Lisa McLean</dc:creator>
  <cp:lastModifiedBy>Hazel Peat</cp:lastModifiedBy>
  <cp:revision>6</cp:revision>
  <dcterms:created xsi:type="dcterms:W3CDTF">2020-08-25T14:19:42Z</dcterms:created>
  <dcterms:modified xsi:type="dcterms:W3CDTF">2021-03-24T11:17:07Z</dcterms:modified>
</cp:coreProperties>
</file>