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3"/>
  </p:notesMasterIdLst>
  <p:sldIdLst>
    <p:sldId id="256" r:id="rId2"/>
    <p:sldId id="258" r:id="rId3"/>
    <p:sldId id="257" r:id="rId4"/>
    <p:sldId id="264" r:id="rId5"/>
    <p:sldId id="266" r:id="rId6"/>
    <p:sldId id="267" r:id="rId7"/>
    <p:sldId id="265" r:id="rId8"/>
    <p:sldId id="259" r:id="rId9"/>
    <p:sldId id="262" r:id="rId10"/>
    <p:sldId id="268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C4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567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8B068-C044-864B-9CE6-80FB3F73207D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77DFD-3CC5-194E-9213-FF29F1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8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2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4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8DD2-CE2C-0C49-99A2-99B0920A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77768-8C4A-664F-98A7-D9E23AD7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9208-8723-0D49-92D2-D92CC6D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02DB-F86F-9C41-B0D2-0CDFCFF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6591-53A5-924E-9C0B-98F93EF1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7841-7CB1-B94A-927C-ACE402B8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C5654-243F-5E4D-8ADC-1DBB025FB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6C925-E204-B843-8077-C2783A2C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55049-DC81-0041-9DDC-1F8E51AA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22C5-E637-A345-9D94-0479554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ECAB2-0A52-A444-B92E-A8DB8925F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F1F1E-BC84-574C-811D-390052577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E6F3D-57AB-1946-8AA2-C85C77A0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6A25-69FE-D542-B2E3-7D184F87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634F2-55AD-1E44-A02B-51675D98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EF93-F1BA-AC46-8908-5DC76220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3AF4-D0F6-2845-AE61-FCB826916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FCEEE-01AE-CC4B-A54B-38C1DBF8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0DEE-A9BA-3446-9263-70D21290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78EF8-26B0-2A4B-93C6-DC7B1297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4DCF-6822-3E41-9DDC-412A4F9D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49103-EFC5-F14F-9CA2-8517457C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7E25-D61E-BD4D-8EFA-EB6EAD9E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AF48-316F-FD4F-A9C2-E86660F4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33F2D-0C0B-EB48-A7C0-32B10A61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2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95A5-4F4A-A244-8815-2CA185D0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E05E-90BB-C94B-B59C-B9E7CF57A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632FD-CA54-BD4F-A975-61C1E1584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69F49-33BC-D841-BCC4-8D2E9187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6D7F-484F-B148-A2E9-1FE2CA73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4EC30-AECD-A748-BCAF-8B0BBCAD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1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AC8B-C939-A946-9BE9-2939F2C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880B4-0417-DA4C-B580-5FB40B3C7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DF5B-491F-0147-B68A-0075B433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8160C-01FD-D244-BE8A-82D4A17EB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93E77-C841-C143-959E-C0C841090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8D20A-2E87-0445-B19C-85BFF1BC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EF8194-4BC2-7940-A7D7-041AC560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AF53E-B299-C34C-89F1-0CA6AC4F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C090-9906-1E44-9C34-6AEC6C73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5CBD8-0CE8-194B-80B8-D55FDD5A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01E60-6F6B-D147-B9A5-2226B715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A405A-5DFB-CE40-8700-FF9986DA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DD93C-F376-D84E-9132-DF9CDD5B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FF349-AA80-354F-BAE0-98673B65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F6744-BBF6-D14D-8FCF-55ED5AA2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2188-FFDF-AE4E-AD94-F606BB28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0F4B-0F0D-1A45-B6B0-68F066777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E4D4-1B7F-3145-8BCA-B39BD117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9E044-BD2B-3E47-8E86-D5DC7AF7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1AB5-810C-4543-9D84-92E04320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D2A03-A158-B549-9465-87378E21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5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3BF4-53B0-8349-AC70-AA515356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50D91-CC9B-2D4D-A511-7E823B2F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8D286-3E09-7A4E-9B33-D6678F0C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EE084-29ED-4242-88DA-A8999C2D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04843-65A9-2844-BD0E-7E2DAF1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CE063-9108-0447-B485-05CB4B23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0A32A-C5C1-CD44-8C19-3A346503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DD4BB-77E5-A94B-8FAE-BEFCDD19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7F80-9BFD-6744-BD32-4536BE4B3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B894-A644-8F4C-A74C-49639D6CE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B35F-45B5-9A47-8498-BF02883C6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youtu.be/Ryryl0hBF0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52798B-A0B0-48E2-8E17-A4DB6F9CE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77343-B44A-A24E-A46A-943E54D1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" t="9091" r="21052"/>
          <a:stretch/>
        </p:blipFill>
        <p:spPr>
          <a:xfrm>
            <a:off x="1032929" y="891540"/>
            <a:ext cx="6409901" cy="507111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891540"/>
            <a:ext cx="6097589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B590-B55E-D841-BDDC-367866859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944" y="3058289"/>
            <a:ext cx="5160997" cy="174474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9193"/>
                </a:solidFill>
                <a:latin typeface="+mn-lt"/>
                <a:cs typeface="Microsoft Sans Serif" panose="020B0604020202020204" pitchFamily="34" charset="0"/>
              </a:rPr>
              <a:t>Aquaculture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Microsoft Sans Serif" panose="020B0604020202020204" pitchFamily="34" charset="0"/>
              </a:rPr>
              <a:t>Lesson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9C1C4-115B-034B-BF22-4BC189392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944" y="4965614"/>
            <a:ext cx="5160998" cy="83445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What is Aquaculture?</a:t>
            </a:r>
          </a:p>
        </p:txBody>
      </p:sp>
      <p:pic>
        <p:nvPicPr>
          <p:cNvPr id="20" name="Graphic 20">
            <a:extLst>
              <a:ext uri="{FF2B5EF4-FFF2-40B4-BE49-F238E27FC236}">
                <a16:creationId xmlns:a16="http://schemas.microsoft.com/office/drawing/2014/main" id="{D5DF56FE-21BB-9C48-913C-132611A1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1654" y="487007"/>
            <a:ext cx="1673928" cy="8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Risks in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6" y="914401"/>
            <a:ext cx="6460166" cy="118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need geographers help with?</a:t>
            </a:r>
          </a:p>
        </p:txBody>
      </p:sp>
      <p:pic>
        <p:nvPicPr>
          <p:cNvPr id="1026" name="Picture 2" descr="Aquaculture: The Environmental Impact – Mother Jones">
            <a:extLst>
              <a:ext uri="{FF2B5EF4-FFF2-40B4-BE49-F238E27FC236}">
                <a16:creationId xmlns:a16="http://schemas.microsoft.com/office/drawing/2014/main" id="{053FCDB1-DF45-724B-9A2C-B034C58F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02" y="914401"/>
            <a:ext cx="5374162" cy="58186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AD5A3D-36B1-8647-A61A-3CCB04DC505E}"/>
              </a:ext>
            </a:extLst>
          </p:cNvPr>
          <p:cNvSpPr/>
          <p:nvPr/>
        </p:nvSpPr>
        <p:spPr>
          <a:xfrm>
            <a:off x="178836" y="2034001"/>
            <a:ext cx="5636177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Aquaculture aims to always keep environmental impacts low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innovation is helping the sector develop ways to minimise risk and ensure any impacts are small and localised.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Geographers can help monitor and control impacts (working with SEPA) as the industry continues to grows.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Geographers can help create new sustainable ways forward to reduce environmental risk.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5AE5D-7B16-254E-8A56-F1C4F0A32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6948" y="6474028"/>
            <a:ext cx="2394852" cy="1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8E56-AE3B-024A-B3B6-C60B63A0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4100" b="1" i="1" dirty="0"/>
              <a:t>Aquaculture Needs Geographers  </a:t>
            </a:r>
            <a:endParaRPr lang="en-US" sz="41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5C52456-D2BA-4B21-BA7F-FEF73DBC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b="1" i="1" dirty="0"/>
              <a:t>Help drive innovation and work on the front line to combat climate change and food insecurity.  </a:t>
            </a:r>
          </a:p>
          <a:p>
            <a:pPr marL="0" indent="0">
              <a:buNone/>
            </a:pPr>
            <a:endParaRPr lang="en-GB" sz="1800" b="1" i="1" dirty="0"/>
          </a:p>
          <a:p>
            <a:pPr marL="0" indent="0">
              <a:buNone/>
            </a:pPr>
            <a:r>
              <a:rPr lang="en-US" sz="1800" b="1" dirty="0"/>
              <a:t>Aquaculture</a:t>
            </a:r>
            <a:r>
              <a:rPr lang="en-US" sz="1800" dirty="0"/>
              <a:t> offers many career opportunities for </a:t>
            </a:r>
            <a:r>
              <a:rPr lang="en-US" sz="1800" b="1" dirty="0"/>
              <a:t>geographers</a:t>
            </a:r>
            <a:r>
              <a:rPr lang="en-US" sz="1800" dirty="0"/>
              <a:t>. </a:t>
            </a: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ontent Placeholder 4" descr="A picture containing outdoor, person, person, sitting&#10;&#10;Description automatically generated">
            <a:extLst>
              <a:ext uri="{FF2B5EF4-FFF2-40B4-BE49-F238E27FC236}">
                <a16:creationId xmlns:a16="http://schemas.microsoft.com/office/drawing/2014/main" id="{EFD6674C-80CC-4E43-9C62-03A91EE5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1" b="149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 descr="A hand holding up a mountain in the background&#10;&#10;Description automatically generated">
            <a:extLst>
              <a:ext uri="{FF2B5EF4-FFF2-40B4-BE49-F238E27FC236}">
                <a16:creationId xmlns:a16="http://schemas.microsoft.com/office/drawing/2014/main" id="{82BD27A8-6AEE-FE4A-A47A-2F0BF19A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 r="7788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EAD4C5-8A0F-2646-991E-C936C2691D3E}"/>
              </a:ext>
            </a:extLst>
          </p:cNvPr>
          <p:cNvSpPr/>
          <p:nvPr/>
        </p:nvSpPr>
        <p:spPr>
          <a:xfrm>
            <a:off x="1164329" y="6330354"/>
            <a:ext cx="857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Contact SAIC for more information on career opportunities.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2C50F-5E70-C641-BC3B-191D10D8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268" y="6190236"/>
            <a:ext cx="821319" cy="3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239AA2-B589-D94B-952F-63742944F398}"/>
              </a:ext>
            </a:extLst>
          </p:cNvPr>
          <p:cNvSpPr/>
          <p:nvPr/>
        </p:nvSpPr>
        <p:spPr>
          <a:xfrm>
            <a:off x="244952" y="1819863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A7516-BC08-9842-BE77-43F8A3F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Aquaculture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FD32847-6842-E649-B254-5D500B3FBA02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Aquaculture?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6D0DE0-CB95-5B4A-8250-2945E4C73EC9}"/>
              </a:ext>
            </a:extLst>
          </p:cNvPr>
          <p:cNvSpPr/>
          <p:nvPr/>
        </p:nvSpPr>
        <p:spPr>
          <a:xfrm>
            <a:off x="65316" y="1850874"/>
            <a:ext cx="869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“Aquaculture is the farming of aquatic organisms in both coastal and inland areas involving interventions in the rearing process to enhance production.” (FAO)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D016A6-C339-7E4C-851B-D5EF649DE7FB}"/>
              </a:ext>
            </a:extLst>
          </p:cNvPr>
          <p:cNvSpPr/>
          <p:nvPr/>
        </p:nvSpPr>
        <p:spPr>
          <a:xfrm>
            <a:off x="273958" y="2736633"/>
            <a:ext cx="8298547" cy="447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As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overfishing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is a major problem globally, the aquaculture industry farms their fish to prevent any </a:t>
            </a:r>
            <a:r>
              <a:rPr lang="en-GB" sz="2000" b="1" dirty="0">
                <a:solidFill>
                  <a:srgbClr val="00919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further depletion of fragile wild fish stocks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is the </a:t>
            </a:r>
            <a:r>
              <a:rPr lang="en-US" sz="2000" b="1" dirty="0">
                <a:solidFill>
                  <a:srgbClr val="009193"/>
                </a:solidFill>
              </a:rPr>
              <a:t>fastest growing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food-producing sector globally and now accounts for </a:t>
            </a:r>
            <a:r>
              <a:rPr lang="en-US" sz="2000" b="1" dirty="0">
                <a:solidFill>
                  <a:srgbClr val="009193"/>
                </a:solidFill>
              </a:rPr>
              <a:t>50%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of the world’s seafood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is essential for the food, nutrition and employment of millions of people (many who are struggling to maintain reasonable </a:t>
            </a:r>
            <a:r>
              <a:rPr lang="en-US" sz="2000" b="1" dirty="0">
                <a:solidFill>
                  <a:srgbClr val="009193"/>
                </a:solidFill>
              </a:rPr>
              <a:t>livelihoods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).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aims to ensure species are </a:t>
            </a:r>
            <a:r>
              <a:rPr lang="en-GB" sz="2000" b="1" dirty="0">
                <a:solidFill>
                  <a:srgbClr val="009193"/>
                </a:solidFill>
              </a:rPr>
              <a:t>not depleted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due to </a:t>
            </a:r>
            <a:r>
              <a:rPr lang="en-GB" sz="2000" b="1" dirty="0">
                <a:solidFill>
                  <a:srgbClr val="009193"/>
                </a:solidFill>
              </a:rPr>
              <a:t>overfishing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while the demand for food is increasing.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Sustainable food production is the only way forward in order to deal with this </a:t>
            </a:r>
            <a:r>
              <a:rPr lang="en-GB" sz="2000" b="1" dirty="0">
                <a:solidFill>
                  <a:srgbClr val="009193"/>
                </a:solidFill>
              </a:rPr>
              <a:t>rise in population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to ensure </a:t>
            </a:r>
            <a:r>
              <a:rPr lang="en-GB" sz="2000" b="1" dirty="0">
                <a:solidFill>
                  <a:srgbClr val="009193"/>
                </a:solidFill>
              </a:rPr>
              <a:t>food security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across the globe.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015E4-3980-BE4A-BDA7-7A4E1EF45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2" r="39646"/>
          <a:stretch/>
        </p:blipFill>
        <p:spPr>
          <a:xfrm>
            <a:off x="8863842" y="0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798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Types of Aquaculture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Marine Aquaculture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Freshwater Aquaculture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Shellfish Aquaculture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170547" y="3690004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are Geographers Important to Aquaculture?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F5ECAD-519E-8D4D-B2AC-7C05CCFEAFF0}"/>
              </a:ext>
            </a:extLst>
          </p:cNvPr>
          <p:cNvSpPr/>
          <p:nvPr/>
        </p:nvSpPr>
        <p:spPr>
          <a:xfrm>
            <a:off x="273958" y="4285090"/>
            <a:ext cx="82985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Geography is</a:t>
            </a:r>
            <a:r>
              <a:rPr lang="en-GB" sz="2000" b="1" dirty="0">
                <a:solidFill>
                  <a:srgbClr val="009193"/>
                </a:solidFill>
              </a:rPr>
              <a:t> important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for aquaculture in many ways.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Understanding </a:t>
            </a:r>
            <a:r>
              <a:rPr lang="en-GB" sz="2000" b="1" dirty="0">
                <a:solidFill>
                  <a:srgbClr val="009193"/>
                </a:solidFill>
              </a:rPr>
              <a:t>fluvial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GB" sz="2000" b="1" dirty="0">
                <a:solidFill>
                  <a:srgbClr val="009193"/>
                </a:solidFill>
              </a:rPr>
              <a:t>coastal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systems, the interaction between aquaculture and the surrounding </a:t>
            </a:r>
            <a:r>
              <a:rPr lang="en-GB" sz="2000" b="1" dirty="0">
                <a:solidFill>
                  <a:srgbClr val="009193"/>
                </a:solidFill>
              </a:rPr>
              <a:t>biological communities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the impact on </a:t>
            </a:r>
            <a:r>
              <a:rPr lang="en-GB" sz="2000" b="1" dirty="0">
                <a:solidFill>
                  <a:srgbClr val="009193"/>
                </a:solidFill>
              </a:rPr>
              <a:t>geomorphology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fighting </a:t>
            </a:r>
            <a:r>
              <a:rPr lang="en-GB" sz="2000" b="1" dirty="0">
                <a:solidFill>
                  <a:srgbClr val="009193"/>
                </a:solidFill>
              </a:rPr>
              <a:t>climate change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the </a:t>
            </a:r>
            <a:r>
              <a:rPr lang="en-GB" sz="2000" b="1" dirty="0">
                <a:solidFill>
                  <a:srgbClr val="009193"/>
                </a:solidFill>
              </a:rPr>
              <a:t>logistics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of aquaculture is where geographers could play a role.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 descr="An island in the middle of a body of water&#10;&#10;Description automatically generated">
            <a:extLst>
              <a:ext uri="{FF2B5EF4-FFF2-40B4-BE49-F238E27FC236}">
                <a16:creationId xmlns:a16="http://schemas.microsoft.com/office/drawing/2014/main" id="{49331230-2982-8149-A699-729CDF4E6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02" r="23102"/>
          <a:stretch/>
        </p:blipFill>
        <p:spPr>
          <a:xfrm>
            <a:off x="8835576" y="1"/>
            <a:ext cx="3355624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7891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Scottish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in Scotland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931193"/>
            <a:ext cx="8505371" cy="397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 aquaculture sector in Scotland spans </a:t>
            </a:r>
            <a:r>
              <a:rPr lang="en-GB" sz="2000" b="1" dirty="0">
                <a:solidFill>
                  <a:srgbClr val="009193"/>
                </a:solidFill>
              </a:rPr>
              <a:t>finfish, shellfish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GB" sz="2000" b="1" dirty="0">
                <a:solidFill>
                  <a:srgbClr val="009193"/>
                </a:solidFill>
              </a:rPr>
              <a:t>seaweed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The Scottish aquaculture industry is </a:t>
            </a:r>
            <a:r>
              <a:rPr lang="en-US" sz="2000" b="1" dirty="0">
                <a:solidFill>
                  <a:srgbClr val="009193"/>
                </a:solidFill>
              </a:rPr>
              <a:t>regulated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in order to ensure food safety, compliance with legislation and </a:t>
            </a:r>
            <a:r>
              <a:rPr lang="en-US" sz="2000" b="1" dirty="0">
                <a:solidFill>
                  <a:srgbClr val="009193"/>
                </a:solidFill>
              </a:rPr>
              <a:t>sustainability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</a:rPr>
              <a:t>Atlantic salmon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production dominates the Scottish aquaculture sector by volume and value, accounting for </a:t>
            </a:r>
            <a:r>
              <a:rPr lang="en-GB" sz="2000" b="1" dirty="0">
                <a:solidFill>
                  <a:srgbClr val="009193"/>
                </a:solidFill>
              </a:rPr>
              <a:t>95%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of finfish production.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The Scottish Government supports the Aquaculture Industry Leadership Group as it seeks to deliver the industry’s </a:t>
            </a:r>
            <a:r>
              <a:rPr lang="en-US" sz="2000" b="1" dirty="0">
                <a:solidFill>
                  <a:srgbClr val="009193"/>
                </a:solidFill>
              </a:rPr>
              <a:t>growth strategy by 2030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The strategy aims to: </a:t>
            </a:r>
            <a:r>
              <a:rPr lang="en-US" sz="2000" b="1" dirty="0">
                <a:solidFill>
                  <a:srgbClr val="009193"/>
                </a:solidFill>
              </a:rPr>
              <a:t>double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the </a:t>
            </a:r>
            <a:r>
              <a:rPr lang="en-US" sz="2000" b="1" dirty="0">
                <a:solidFill>
                  <a:srgbClr val="009193"/>
                </a:solidFill>
              </a:rPr>
              <a:t>economic contribution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the sector to £3.6 billion by 2030 and </a:t>
            </a:r>
            <a:r>
              <a:rPr lang="en-US" sz="2000" b="1" dirty="0">
                <a:solidFill>
                  <a:srgbClr val="009193"/>
                </a:solidFill>
              </a:rPr>
              <a:t>double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the </a:t>
            </a:r>
            <a:r>
              <a:rPr lang="en-US" sz="2000" b="1" dirty="0">
                <a:solidFill>
                  <a:srgbClr val="009193"/>
                </a:solidFill>
              </a:rPr>
              <a:t>number of jobs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to 18,000 by 2030.</a:t>
            </a:r>
          </a:p>
        </p:txBody>
      </p:sp>
      <p:pic>
        <p:nvPicPr>
          <p:cNvPr id="3" name="Picture 2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0C162062-9315-B844-B4FE-3F05D3A1C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3" r="51658"/>
          <a:stretch/>
        </p:blipFill>
        <p:spPr>
          <a:xfrm>
            <a:off x="8836375" y="-3867"/>
            <a:ext cx="3355625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9183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Scottish Freshwater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Freshwater Sites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EF3DE-4376-4B4D-9D94-0BAEE2826D91}"/>
              </a:ext>
            </a:extLst>
          </p:cNvPr>
          <p:cNvSpPr/>
          <p:nvPr/>
        </p:nvSpPr>
        <p:spPr>
          <a:xfrm>
            <a:off x="274347" y="1849887"/>
            <a:ext cx="829777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Freshwater aquaculture is the cultivation of aquatic organisms where the </a:t>
            </a:r>
            <a:r>
              <a:rPr lang="en-GB" sz="2000" b="1" dirty="0">
                <a:solidFill>
                  <a:srgbClr val="009193"/>
                </a:solidFill>
              </a:rPr>
              <a:t>end product is raised in freshwater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(such as reservoirs, rivers and lakes).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Salinity does </a:t>
            </a:r>
            <a:r>
              <a:rPr lang="en-GB" sz="2000" b="1" dirty="0">
                <a:solidFill>
                  <a:srgbClr val="009193"/>
                </a:solidFill>
              </a:rPr>
              <a:t>not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normally exceed 0.5 in freshwater locations </a:t>
            </a:r>
            <a:r>
              <a:rPr lang="en-GB" sz="1600" i="1" dirty="0">
                <a:solidFill>
                  <a:schemeClr val="bg2">
                    <a:lumMod val="25000"/>
                  </a:schemeClr>
                </a:solidFill>
              </a:rPr>
              <a:t>(AEDA)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Finfish are normally </a:t>
            </a:r>
            <a:r>
              <a:rPr lang="en-GB" sz="2000" b="1" dirty="0">
                <a:solidFill>
                  <a:srgbClr val="009193"/>
                </a:solidFill>
              </a:rPr>
              <a:t>hatched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GB" sz="2000" b="1" dirty="0">
                <a:solidFill>
                  <a:srgbClr val="009193"/>
                </a:solidFill>
              </a:rPr>
              <a:t>reared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through the early stages of life in </a:t>
            </a:r>
            <a:r>
              <a:rPr lang="en-GB" sz="2000" b="1" dirty="0">
                <a:solidFill>
                  <a:srgbClr val="009193"/>
                </a:solidFill>
              </a:rPr>
              <a:t>land-based hatcheries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then transported to </a:t>
            </a:r>
            <a:r>
              <a:rPr lang="en-GB" sz="2000" b="1" dirty="0">
                <a:solidFill>
                  <a:srgbClr val="009193"/>
                </a:solidFill>
              </a:rPr>
              <a:t>freshwater cage sites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Cages in freshwater lochs account for the </a:t>
            </a:r>
            <a:r>
              <a:rPr lang="en-GB" sz="2000" b="1" dirty="0">
                <a:solidFill>
                  <a:srgbClr val="009193"/>
                </a:solidFill>
              </a:rPr>
              <a:t>majority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of freshwater aquaculture; however, a variety of </a:t>
            </a:r>
            <a:r>
              <a:rPr lang="en-GB" sz="2000" b="1" dirty="0">
                <a:solidFill>
                  <a:srgbClr val="009193"/>
                </a:solidFill>
              </a:rPr>
              <a:t>other rearing systems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can also used (e.g. tank-based systems and the use of rearing ponds).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Freshwater finfish aquaculture raise species such as </a:t>
            </a:r>
            <a:r>
              <a:rPr lang="en-GB" sz="2000" b="1" dirty="0">
                <a:solidFill>
                  <a:srgbClr val="009193"/>
                </a:solidFill>
              </a:rPr>
              <a:t>Atlantic salmon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</a:t>
            </a:r>
            <a:r>
              <a:rPr lang="en-GB" sz="2000" b="1" dirty="0">
                <a:solidFill>
                  <a:srgbClr val="009193"/>
                </a:solidFill>
              </a:rPr>
              <a:t>rainbow trout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Fish are also produced in order to stock water bodies for </a:t>
            </a:r>
            <a:r>
              <a:rPr lang="en-GB" sz="2000" b="1" dirty="0">
                <a:solidFill>
                  <a:srgbClr val="009193"/>
                </a:solidFill>
              </a:rPr>
              <a:t>angling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(fishing using rods).</a:t>
            </a:r>
          </a:p>
        </p:txBody>
      </p:sp>
      <p:pic>
        <p:nvPicPr>
          <p:cNvPr id="6" name="Picture 5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3041E358-3533-4B46-B687-C3AAEB89D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r="13361"/>
          <a:stretch/>
        </p:blipFill>
        <p:spPr>
          <a:xfrm>
            <a:off x="8843864" y="0"/>
            <a:ext cx="3355624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196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Scottish Marine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Sea Pens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868E7E-048F-A548-863B-F7A4AFD4AA92}"/>
              </a:ext>
            </a:extLst>
          </p:cNvPr>
          <p:cNvSpPr/>
          <p:nvPr/>
        </p:nvSpPr>
        <p:spPr>
          <a:xfrm>
            <a:off x="274347" y="1726702"/>
            <a:ext cx="829777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Pens are normally 90-110 metres wide and 15-20 metres deep; holding the amount of water equivalent to approximately </a:t>
            </a:r>
            <a:r>
              <a:rPr lang="en-GB" sz="2000" b="1" dirty="0">
                <a:solidFill>
                  <a:srgbClr val="009193"/>
                </a:solidFill>
              </a:rPr>
              <a:t>20 swimming pools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Cages are anchored to the </a:t>
            </a:r>
            <a:r>
              <a:rPr lang="en-GB" sz="2000" b="1" dirty="0">
                <a:solidFill>
                  <a:srgbClr val="009193"/>
                </a:solidFill>
              </a:rPr>
              <a:t>seabed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using ropes, chains and heavy specialised anchors.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GB" sz="2000" b="1" dirty="0">
                <a:solidFill>
                  <a:srgbClr val="009193"/>
                </a:solidFill>
              </a:rPr>
              <a:t>nets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have been designed to have high functionality through an </a:t>
            </a:r>
            <a:r>
              <a:rPr lang="en-GB" sz="2000" b="1" dirty="0">
                <a:solidFill>
                  <a:srgbClr val="009193"/>
                </a:solidFill>
              </a:rPr>
              <a:t>impermeable fabric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bettering the wellbeing of fish.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Net </a:t>
            </a:r>
            <a:r>
              <a:rPr lang="en-GB" sz="2000" b="1" dirty="0">
                <a:solidFill>
                  <a:srgbClr val="009193"/>
                </a:solidFill>
              </a:rPr>
              <a:t>cleaning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is also important for marine systems to stop build-up of marine materials and create a </a:t>
            </a:r>
            <a:r>
              <a:rPr lang="en-GB" sz="2000" b="1" dirty="0">
                <a:solidFill>
                  <a:srgbClr val="009193"/>
                </a:solidFill>
              </a:rPr>
              <a:t>cleaner and safer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environment for the fish.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Sites are placed </a:t>
            </a:r>
            <a:r>
              <a:rPr lang="en-GB" sz="2000" b="1" dirty="0">
                <a:solidFill>
                  <a:srgbClr val="009193"/>
                </a:solidFill>
              </a:rPr>
              <a:t>carefully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with regard to water temperature, salinity, flow, exchange rates and proximity to other farms or wild fisheries. 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6DB493-125E-5A44-B27A-11722D12B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1" r="48808"/>
          <a:stretch/>
        </p:blipFill>
        <p:spPr>
          <a:xfrm>
            <a:off x="8665443" y="0"/>
            <a:ext cx="3526557" cy="69090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875D7A9-FD0D-1749-B7F4-6FC7391BC700}"/>
              </a:ext>
            </a:extLst>
          </p:cNvPr>
          <p:cNvSpPr/>
          <p:nvPr/>
        </p:nvSpPr>
        <p:spPr>
          <a:xfrm>
            <a:off x="5630958" y="6045805"/>
            <a:ext cx="303448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9193"/>
                </a:solidFill>
                <a:latin typeface="YouTube N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https://youtu.be/Ryryl0hBF0I</a:t>
            </a:r>
            <a:endParaRPr lang="en-US" b="1" dirty="0">
              <a:solidFill>
                <a:srgbClr val="009193"/>
              </a:solidFill>
            </a:endParaRPr>
          </a:p>
        </p:txBody>
      </p:sp>
      <p:pic>
        <p:nvPicPr>
          <p:cNvPr id="22" name="Graphic 21" descr="Presentation with media">
            <a:extLst>
              <a:ext uri="{FF2B5EF4-FFF2-40B4-BE49-F238E27FC236}">
                <a16:creationId xmlns:a16="http://schemas.microsoft.com/office/drawing/2014/main" id="{92521E65-6915-6E43-BB95-E6476D222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5863" y="5957923"/>
            <a:ext cx="545095" cy="5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Scottish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Atlantic Salmon Example - Processes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3CCC8-D768-0F48-8D07-91953AB86A29}"/>
              </a:ext>
            </a:extLst>
          </p:cNvPr>
          <p:cNvSpPr txBox="1"/>
          <p:nvPr/>
        </p:nvSpPr>
        <p:spPr>
          <a:xfrm>
            <a:off x="272592" y="1830289"/>
            <a:ext cx="88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Eggs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A1101-898B-9849-B63D-AC5FA38541FC}"/>
              </a:ext>
            </a:extLst>
          </p:cNvPr>
          <p:cNvSpPr txBox="1"/>
          <p:nvPr/>
        </p:nvSpPr>
        <p:spPr>
          <a:xfrm>
            <a:off x="1628452" y="1846122"/>
            <a:ext cx="278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Alevin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B1DD8-D298-A14B-B302-D471C8F738D4}"/>
              </a:ext>
            </a:extLst>
          </p:cNvPr>
          <p:cNvSpPr txBox="1"/>
          <p:nvPr/>
        </p:nvSpPr>
        <p:spPr>
          <a:xfrm>
            <a:off x="5989996" y="1846122"/>
            <a:ext cx="55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52E9F-263F-FD41-98B1-59C4270363AC}"/>
              </a:ext>
            </a:extLst>
          </p:cNvPr>
          <p:cNvSpPr txBox="1"/>
          <p:nvPr/>
        </p:nvSpPr>
        <p:spPr>
          <a:xfrm>
            <a:off x="7197533" y="1837462"/>
            <a:ext cx="159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Par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048416-2185-3045-BE80-3567BB884871}"/>
              </a:ext>
            </a:extLst>
          </p:cNvPr>
          <p:cNvCxnSpPr>
            <a:cxnSpLocks/>
          </p:cNvCxnSpPr>
          <p:nvPr/>
        </p:nvCxnSpPr>
        <p:spPr>
          <a:xfrm>
            <a:off x="985158" y="2037516"/>
            <a:ext cx="550765" cy="0"/>
          </a:xfrm>
          <a:prstGeom prst="straightConnector1">
            <a:avLst/>
          </a:prstGeom>
          <a:ln w="381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5D4901-3341-AA41-9B38-12BA32897824}"/>
              </a:ext>
            </a:extLst>
          </p:cNvPr>
          <p:cNvCxnSpPr>
            <a:cxnSpLocks/>
          </p:cNvCxnSpPr>
          <p:nvPr/>
        </p:nvCxnSpPr>
        <p:spPr>
          <a:xfrm>
            <a:off x="2557627" y="2051694"/>
            <a:ext cx="550765" cy="0"/>
          </a:xfrm>
          <a:prstGeom prst="straightConnector1">
            <a:avLst/>
          </a:prstGeom>
          <a:ln w="381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BCA5F1-A37A-7048-B54E-A01CD40F9FA8}"/>
              </a:ext>
            </a:extLst>
          </p:cNvPr>
          <p:cNvCxnSpPr>
            <a:cxnSpLocks/>
          </p:cNvCxnSpPr>
          <p:nvPr/>
        </p:nvCxnSpPr>
        <p:spPr>
          <a:xfrm>
            <a:off x="6540761" y="2051694"/>
            <a:ext cx="550765" cy="0"/>
          </a:xfrm>
          <a:prstGeom prst="straightConnector1">
            <a:avLst/>
          </a:prstGeom>
          <a:ln w="381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E868E7E-048F-A548-863B-F7A4AFD4AA92}"/>
              </a:ext>
            </a:extLst>
          </p:cNvPr>
          <p:cNvSpPr/>
          <p:nvPr/>
        </p:nvSpPr>
        <p:spPr>
          <a:xfrm>
            <a:off x="273958" y="2896879"/>
            <a:ext cx="829777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Atlantic salmon are hatched in </a:t>
            </a:r>
            <a:r>
              <a:rPr lang="en-GB" sz="2000" b="1" dirty="0">
                <a:solidFill>
                  <a:srgbClr val="009193"/>
                </a:solidFill>
              </a:rPr>
              <a:t>land-based hatcheries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then transported to freshwater systems.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When the </a:t>
            </a:r>
            <a:r>
              <a:rPr lang="en-GB" sz="2000" b="1" dirty="0">
                <a:solidFill>
                  <a:srgbClr val="009193"/>
                </a:solidFill>
              </a:rPr>
              <a:t>smolt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fish reaches between 40-120g they can be transferred to marine sites once they have went through combinations of seawater </a:t>
            </a:r>
            <a:r>
              <a:rPr lang="en-GB" sz="2000" b="1" dirty="0">
                <a:solidFill>
                  <a:srgbClr val="009193"/>
                </a:solidFill>
              </a:rPr>
              <a:t>tolerance tests and experiences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 migration from lochs and rivers to the sea mimics the </a:t>
            </a:r>
            <a:r>
              <a:rPr lang="en-GB" sz="2000" b="1" dirty="0">
                <a:solidFill>
                  <a:srgbClr val="009193"/>
                </a:solidFill>
              </a:rPr>
              <a:t>wild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2000" b="1" dirty="0">
                <a:solidFill>
                  <a:srgbClr val="009193"/>
                </a:solidFill>
              </a:rPr>
              <a:t>salmon’s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2000" b="1" dirty="0">
                <a:solidFill>
                  <a:srgbClr val="009193"/>
                </a:solidFill>
              </a:rPr>
              <a:t>natural life cycle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Marine (and freshwater systems) are heavily monitored by organisations such as </a:t>
            </a:r>
            <a:r>
              <a:rPr lang="en-GB" sz="2000" b="1" dirty="0">
                <a:solidFill>
                  <a:srgbClr val="009193"/>
                </a:solidFill>
              </a:rPr>
              <a:t>SEPA, Marine Scotland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the </a:t>
            </a:r>
            <a:r>
              <a:rPr lang="en-GB" sz="2000" b="1" dirty="0">
                <a:solidFill>
                  <a:srgbClr val="009193"/>
                </a:solidFill>
              </a:rPr>
              <a:t>RSPCA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to ensure </a:t>
            </a:r>
            <a:r>
              <a:rPr lang="en-GB" sz="2000" b="1" dirty="0">
                <a:solidFill>
                  <a:srgbClr val="009193"/>
                </a:solidFill>
              </a:rPr>
              <a:t>environmental protection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of Atlantic Salmon.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0E6650-B9B8-544B-BE64-79FD1A39F62F}"/>
              </a:ext>
            </a:extLst>
          </p:cNvPr>
          <p:cNvSpPr txBox="1"/>
          <p:nvPr/>
        </p:nvSpPr>
        <p:spPr>
          <a:xfrm>
            <a:off x="273958" y="2296715"/>
            <a:ext cx="88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Smolt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CC5C85-F4DA-0D41-BA56-AFDE2B1BA792}"/>
              </a:ext>
            </a:extLst>
          </p:cNvPr>
          <p:cNvSpPr txBox="1"/>
          <p:nvPr/>
        </p:nvSpPr>
        <p:spPr>
          <a:xfrm>
            <a:off x="1713723" y="2296715"/>
            <a:ext cx="278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Marine Saltwater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A2C1A9-D43A-9F41-9076-3ED4F3D244F2}"/>
              </a:ext>
            </a:extLst>
          </p:cNvPr>
          <p:cNvSpPr txBox="1"/>
          <p:nvPr/>
        </p:nvSpPr>
        <p:spPr>
          <a:xfrm>
            <a:off x="5053826" y="2296715"/>
            <a:ext cx="159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Adult Salmon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EC5F91-51D1-BB44-A21E-08094E51AEBB}"/>
              </a:ext>
            </a:extLst>
          </p:cNvPr>
          <p:cNvSpPr txBox="1"/>
          <p:nvPr/>
        </p:nvSpPr>
        <p:spPr>
          <a:xfrm>
            <a:off x="7197533" y="2296715"/>
            <a:ext cx="159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Harvest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078226-916A-3245-B0C1-AED902CEF778}"/>
              </a:ext>
            </a:extLst>
          </p:cNvPr>
          <p:cNvCxnSpPr>
            <a:cxnSpLocks/>
          </p:cNvCxnSpPr>
          <p:nvPr/>
        </p:nvCxnSpPr>
        <p:spPr>
          <a:xfrm>
            <a:off x="1099458" y="2496770"/>
            <a:ext cx="550765" cy="0"/>
          </a:xfrm>
          <a:prstGeom prst="straightConnector1">
            <a:avLst/>
          </a:prstGeom>
          <a:ln w="381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BC8947-66DA-0148-B8AD-14DB6F0E17CF}"/>
              </a:ext>
            </a:extLst>
          </p:cNvPr>
          <p:cNvCxnSpPr>
            <a:cxnSpLocks/>
          </p:cNvCxnSpPr>
          <p:nvPr/>
        </p:nvCxnSpPr>
        <p:spPr>
          <a:xfrm>
            <a:off x="4503061" y="2496770"/>
            <a:ext cx="550765" cy="0"/>
          </a:xfrm>
          <a:prstGeom prst="straightConnector1">
            <a:avLst/>
          </a:prstGeom>
          <a:ln w="381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5D8116-3742-604A-8D88-F2C171723363}"/>
              </a:ext>
            </a:extLst>
          </p:cNvPr>
          <p:cNvCxnSpPr>
            <a:cxnSpLocks/>
          </p:cNvCxnSpPr>
          <p:nvPr/>
        </p:nvCxnSpPr>
        <p:spPr>
          <a:xfrm>
            <a:off x="6646768" y="2496770"/>
            <a:ext cx="550765" cy="0"/>
          </a:xfrm>
          <a:prstGeom prst="straightConnector1">
            <a:avLst/>
          </a:prstGeom>
          <a:ln w="381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B84129C-87AB-FD48-BA8F-F9322908E754}"/>
              </a:ext>
            </a:extLst>
          </p:cNvPr>
          <p:cNvSpPr txBox="1"/>
          <p:nvPr/>
        </p:nvSpPr>
        <p:spPr>
          <a:xfrm>
            <a:off x="3137285" y="1846122"/>
            <a:ext cx="278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Freshwater System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A248FD-12F5-7C46-BD81-08635DA2CD20}"/>
              </a:ext>
            </a:extLst>
          </p:cNvPr>
          <p:cNvCxnSpPr>
            <a:cxnSpLocks/>
          </p:cNvCxnSpPr>
          <p:nvPr/>
        </p:nvCxnSpPr>
        <p:spPr>
          <a:xfrm>
            <a:off x="5299532" y="2037516"/>
            <a:ext cx="550765" cy="0"/>
          </a:xfrm>
          <a:prstGeom prst="straightConnector1">
            <a:avLst/>
          </a:prstGeom>
          <a:ln w="381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7A6829-63AC-7049-9DFF-F1B333914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0"/>
          <a:stretch/>
        </p:blipFill>
        <p:spPr bwMode="auto">
          <a:xfrm rot="5400000">
            <a:off x="7068906" y="1754363"/>
            <a:ext cx="6864350" cy="33556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35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Scottish Shellfish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Shellfish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Shellfish production is known to have low-impact on the environment and it is a very sustainable aspect of aquaculture.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majority of production is based on growing mussels but oysters and scallops are also grown in Scotland.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F381B-E661-C841-B98D-553C217849C0}"/>
              </a:ext>
            </a:extLst>
          </p:cNvPr>
          <p:cNvSpPr/>
          <p:nvPr/>
        </p:nvSpPr>
        <p:spPr>
          <a:xfrm>
            <a:off x="178835" y="3971786"/>
            <a:ext cx="8665028" cy="271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Mussels are grown on vertical single ropes or fabric, under the water.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Scallops hang from rope lines or grown in small suspended net enclosures known as lanterns.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Oysters are normally grown in bags made from heavy plastic mesh.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Shellfish do not need to be fed by the shellfish farmer – they feed on naturally occurring foodstuffs from the sea, making them very sustainable.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178835" y="3376700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in Scotland</a:t>
            </a:r>
          </a:p>
        </p:txBody>
      </p:sp>
      <p:pic>
        <p:nvPicPr>
          <p:cNvPr id="4" name="Picture 3" descr="A bowl of food&#10;&#10;Description automatically generated">
            <a:extLst>
              <a:ext uri="{FF2B5EF4-FFF2-40B4-BE49-F238E27FC236}">
                <a16:creationId xmlns:a16="http://schemas.microsoft.com/office/drawing/2014/main" id="{7444ADCB-B324-3540-9F60-88C5004DC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" r="65324"/>
          <a:stretch/>
        </p:blipFill>
        <p:spPr>
          <a:xfrm>
            <a:off x="8843863" y="0"/>
            <a:ext cx="3348137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752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facing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Ensuring Sustainability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the population rises, ensuring sustainability needs to be the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key focus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around food production. 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has been recognised that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aquaculture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will play a very important role in ensuring food security but current and future challenges must be tackled to maintain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sustainability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F381B-E661-C841-B98D-553C217849C0}"/>
              </a:ext>
            </a:extLst>
          </p:cNvPr>
          <p:cNvSpPr/>
          <p:nvPr/>
        </p:nvSpPr>
        <p:spPr>
          <a:xfrm>
            <a:off x="170547" y="4288427"/>
            <a:ext cx="428533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feeding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on wild-stock fish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&amp; Pollution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(Supply-chain)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Escapees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diseases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178835" y="3653699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Challenges	Future Challenges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FE4830-C088-C342-9A1B-2F1B8BE4993C}"/>
              </a:ext>
            </a:extLst>
          </p:cNvPr>
          <p:cNvSpPr/>
          <p:nvPr/>
        </p:nvSpPr>
        <p:spPr>
          <a:xfrm>
            <a:off x="3863915" y="4248785"/>
            <a:ext cx="428533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ocean temperatures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Acidification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coastal storms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pathogens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(Supply-chain)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areas of suitable sites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D8147B-C724-294E-B2CF-6F262398E825}"/>
              </a:ext>
            </a:extLst>
          </p:cNvPr>
          <p:cNvSpPr txBox="1">
            <a:spLocks/>
          </p:cNvSpPr>
          <p:nvPr/>
        </p:nvSpPr>
        <p:spPr>
          <a:xfrm>
            <a:off x="6142390" y="6333085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Geographers can help!!!</a:t>
            </a:r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DB02BBA4-51B1-7541-A8DF-2E2A37B40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16" r="28679"/>
          <a:stretch/>
        </p:blipFill>
        <p:spPr>
          <a:xfrm>
            <a:off x="8843864" y="-3867"/>
            <a:ext cx="343625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7913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FSPG" id="{0076A3F3-F578-924F-A656-63E4D158AE03}" vid="{6F02A80B-A4D0-EF4C-958E-ABE8F3EF4F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1015</Words>
  <Application>Microsoft Macintosh PowerPoint</Application>
  <PresentationFormat>Widescreen</PresentationFormat>
  <Paragraphs>133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YouTube Noto</vt:lpstr>
      <vt:lpstr>Office Theme</vt:lpstr>
      <vt:lpstr>Aquaculture Lesson</vt:lpstr>
      <vt:lpstr>Sustainable Aquaculture</vt:lpstr>
      <vt:lpstr>Sustainable Aquaculture</vt:lpstr>
      <vt:lpstr>Scottish Aquaculture</vt:lpstr>
      <vt:lpstr>Scottish Freshwater Aquaculture</vt:lpstr>
      <vt:lpstr>Scottish Marine Aquaculture</vt:lpstr>
      <vt:lpstr>Scottish Aquaculture</vt:lpstr>
      <vt:lpstr>Scottish Shellfish Aquaculture</vt:lpstr>
      <vt:lpstr>Challenges facing Aquaculture</vt:lpstr>
      <vt:lpstr>Environmental Risks in Aquaculture</vt:lpstr>
      <vt:lpstr>Aquaculture Needs Geographers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Aquaculture Lesson</dc:title>
  <dc:creator>Lisa McLean</dc:creator>
  <cp:lastModifiedBy>Hazel Peat</cp:lastModifiedBy>
  <cp:revision>22</cp:revision>
  <dcterms:created xsi:type="dcterms:W3CDTF">2020-08-07T10:34:24Z</dcterms:created>
  <dcterms:modified xsi:type="dcterms:W3CDTF">2021-03-24T11:18:08Z</dcterms:modified>
</cp:coreProperties>
</file>