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58" r:id="rId3"/>
    <p:sldId id="261" r:id="rId4"/>
    <p:sldId id="264" r:id="rId5"/>
    <p:sldId id="265" r:id="rId6"/>
    <p:sldId id="267" r:id="rId7"/>
    <p:sldId id="268" r:id="rId8"/>
    <p:sldId id="269" r:id="rId9"/>
    <p:sldId id="272" r:id="rId10"/>
    <p:sldId id="270" r:id="rId11"/>
    <p:sldId id="273" r:id="rId12"/>
    <p:sldId id="271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C4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54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8B068-C044-864B-9CE6-80FB3F73207D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77DFD-3CC5-194E-9213-FF29F1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7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0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8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6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86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46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8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8DD2-CE2C-0C49-99A2-99B0920A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77768-8C4A-664F-98A7-D9E23AD7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9208-8723-0D49-92D2-D92CC6D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02DB-F86F-9C41-B0D2-0CDFCFF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6591-53A5-924E-9C0B-98F93EF1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7841-7CB1-B94A-927C-ACE402B8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C5654-243F-5E4D-8ADC-1DBB025FB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6C925-E204-B843-8077-C2783A2C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55049-DC81-0041-9DDC-1F8E51AA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22C5-E637-A345-9D94-0479554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ECAB2-0A52-A444-B92E-A8DB8925F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F1F1E-BC84-574C-811D-390052577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E6F3D-57AB-1946-8AA2-C85C77A0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6A25-69FE-D542-B2E3-7D184F87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634F2-55AD-1E44-A02B-51675D98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EF93-F1BA-AC46-8908-5DC76220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3AF4-D0F6-2845-AE61-FCB826916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FCEEE-01AE-CC4B-A54B-38C1DBF8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0DEE-A9BA-3446-9263-70D21290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78EF8-26B0-2A4B-93C6-DC7B1297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4DCF-6822-3E41-9DDC-412A4F9D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49103-EFC5-F14F-9CA2-8517457C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7E25-D61E-BD4D-8EFA-EB6EAD9E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AF48-316F-FD4F-A9C2-E86660F4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33F2D-0C0B-EB48-A7C0-32B10A61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2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95A5-4F4A-A244-8815-2CA185D0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E05E-90BB-C94B-B59C-B9E7CF57A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632FD-CA54-BD4F-A975-61C1E1584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69F49-33BC-D841-BCC4-8D2E9187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6D7F-484F-B148-A2E9-1FE2CA73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4EC30-AECD-A748-BCAF-8B0BBCAD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1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AC8B-C939-A946-9BE9-2939F2C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880B4-0417-DA4C-B580-5FB40B3C7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DF5B-491F-0147-B68A-0075B433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8160C-01FD-D244-BE8A-82D4A17EB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93E77-C841-C143-959E-C0C841090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8D20A-2E87-0445-B19C-85BFF1BC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EF8194-4BC2-7940-A7D7-041AC560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AF53E-B299-C34C-89F1-0CA6AC4F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C090-9906-1E44-9C34-6AEC6C73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5CBD8-0CE8-194B-80B8-D55FDD5A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01E60-6F6B-D147-B9A5-2226B715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A405A-5DFB-CE40-8700-FF9986DA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DD93C-F376-D84E-9132-DF9CDD5B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FF349-AA80-354F-BAE0-98673B65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F6744-BBF6-D14D-8FCF-55ED5AA2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2188-FFDF-AE4E-AD94-F606BB28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0F4B-0F0D-1A45-B6B0-68F066777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E4D4-1B7F-3145-8BCA-B39BD117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9E044-BD2B-3E47-8E86-D5DC7AF7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1AB5-810C-4543-9D84-92E04320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D2A03-A158-B549-9465-87378E21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5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3BF4-53B0-8349-AC70-AA515356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50D91-CC9B-2D4D-A511-7E823B2F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8D286-3E09-7A4E-9B33-D6678F0C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EE084-29ED-4242-88DA-A8999C2D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04843-65A9-2844-BD0E-7E2DAF1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CE063-9108-0447-B485-05CB4B23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0A32A-C5C1-CD44-8C19-3A346503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DD4BB-77E5-A94B-8FAE-BEFCDD19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7F80-9BFD-6744-BD32-4536BE4B3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B894-A644-8F4C-A74C-49639D6CE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B35F-45B5-9A47-8498-BF02883C6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1234020" TargetMode="External"/><Relationship Id="rId2" Type="http://schemas.openxmlformats.org/officeDocument/2006/relationships/hyperlink" Target="https://vimeo.com/7891569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07480495" TargetMode="External"/><Relationship Id="rId2" Type="http://schemas.openxmlformats.org/officeDocument/2006/relationships/hyperlink" Target="https://vimeo.com/33795477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zfghYmDIc_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79216639" TargetMode="External"/><Relationship Id="rId2" Type="http://schemas.openxmlformats.org/officeDocument/2006/relationships/hyperlink" Target="https://youtu.be/BcJFSl_YJH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vimeo.com/38279116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52798B-A0B0-48E2-8E17-A4DB6F9CE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77343-B44A-A24E-A46A-943E54D1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" t="9091" r="21052"/>
          <a:stretch/>
        </p:blipFill>
        <p:spPr>
          <a:xfrm>
            <a:off x="1032929" y="891540"/>
            <a:ext cx="6409901" cy="507111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891540"/>
            <a:ext cx="6097589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B590-B55E-D841-BDDC-367866859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944" y="3058289"/>
            <a:ext cx="5160997" cy="174474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9193"/>
                </a:solidFill>
                <a:latin typeface="+mn-lt"/>
                <a:cs typeface="Microsoft Sans Serif" panose="020B0604020202020204" pitchFamily="34" charset="0"/>
              </a:rPr>
              <a:t>Aquaculture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Microsoft Sans Serif" panose="020B0604020202020204" pitchFamily="34" charset="0"/>
              </a:rPr>
              <a:t>Lesson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9C1C4-115B-034B-BF22-4BC189392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944" y="4965614"/>
            <a:ext cx="5160998" cy="83445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The Blue Revolution</a:t>
            </a:r>
          </a:p>
        </p:txBody>
      </p:sp>
      <p:pic>
        <p:nvPicPr>
          <p:cNvPr id="20" name="Graphic 20">
            <a:extLst>
              <a:ext uri="{FF2B5EF4-FFF2-40B4-BE49-F238E27FC236}">
                <a16:creationId xmlns:a16="http://schemas.microsoft.com/office/drawing/2014/main" id="{D5DF56FE-21BB-9C48-913C-132611A1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1654" y="338722"/>
            <a:ext cx="1673928" cy="8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Revolution in Developing Regions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 of Aquaculture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726702"/>
            <a:ext cx="8755748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is important that we show the benefits of aquaculture to developing regions and teach them </a:t>
            </a:r>
            <a:r>
              <a:rPr lang="en-US" sz="2000" b="1" dirty="0">
                <a:solidFill>
                  <a:srgbClr val="009193"/>
                </a:solidFill>
              </a:rPr>
              <a:t>our successes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aquaculture so far.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People in developing countries are </a:t>
            </a:r>
            <a:r>
              <a:rPr lang="en-US" sz="2000" b="1" dirty="0">
                <a:solidFill>
                  <a:srgbClr val="009193"/>
                </a:solidFill>
              </a:rPr>
              <a:t>very dependent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 fish, providing them a basic </a:t>
            </a:r>
            <a:r>
              <a:rPr lang="en-US" sz="2000" b="1" dirty="0">
                <a:solidFill>
                  <a:srgbClr val="009193"/>
                </a:solidFill>
              </a:rPr>
              <a:t>livelihood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They deliver the largest volume of catch and production worldwide, employing </a:t>
            </a:r>
            <a:r>
              <a:rPr lang="en-US" sz="2000" b="1" dirty="0">
                <a:solidFill>
                  <a:srgbClr val="009193"/>
                </a:solidFill>
              </a:rPr>
              <a:t>97%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the world's fishing workforce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(WWF)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However, </a:t>
            </a:r>
            <a:r>
              <a:rPr lang="en-US" sz="2000" b="1" dirty="0">
                <a:solidFill>
                  <a:srgbClr val="009193"/>
                </a:solidFill>
              </a:rPr>
              <a:t>little is known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about aquaculture practices.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Food insecurity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a very serious problem in developing regions – especially with the influence of </a:t>
            </a:r>
            <a:r>
              <a:rPr lang="en-US" sz="2000" b="1" dirty="0">
                <a:solidFill>
                  <a:srgbClr val="009193"/>
                </a:solidFill>
              </a:rPr>
              <a:t>climate change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Crop harvests are failing, and oceans have been overfished. They need </a:t>
            </a:r>
            <a:r>
              <a:rPr lang="en-US" sz="2000" b="1" dirty="0">
                <a:solidFill>
                  <a:srgbClr val="009193"/>
                </a:solidFill>
              </a:rPr>
              <a:t>new ways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living and feeding their families.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Developing countries also face many </a:t>
            </a:r>
            <a:r>
              <a:rPr lang="en-US" sz="2000" b="1" dirty="0">
                <a:solidFill>
                  <a:srgbClr val="009193"/>
                </a:solidFill>
              </a:rPr>
              <a:t>natural hazards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such as droughts, requiring them to be more </a:t>
            </a:r>
            <a:r>
              <a:rPr lang="en-US" sz="2000" b="1" dirty="0">
                <a:solidFill>
                  <a:srgbClr val="009193"/>
                </a:solidFill>
              </a:rPr>
              <a:t>resilient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to deal with shocks. They need other alternatives in order to face future climate change and not rely on humanitarian aid.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9BEBCA9E-5981-224B-942A-A60E2DB9E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0" t="754" r="31402" b="-754"/>
          <a:stretch/>
        </p:blipFill>
        <p:spPr>
          <a:xfrm>
            <a:off x="8843864" y="0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7074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Revolution in Developing Regions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78894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Aiming to Achieve ‘Zero Hunger’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429159"/>
            <a:ext cx="875574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‘Zero Hunger’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part of the </a:t>
            </a:r>
            <a:r>
              <a:rPr lang="en-US" sz="2000" i="1" dirty="0">
                <a:solidFill>
                  <a:schemeClr val="bg2">
                    <a:lumMod val="25000"/>
                  </a:schemeClr>
                </a:solidFill>
              </a:rPr>
              <a:t>United Nations: Global Sustainable Development Goals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and the biggest challenge will be achieving this in </a:t>
            </a:r>
            <a:r>
              <a:rPr lang="en-US" sz="2000" b="1" dirty="0">
                <a:solidFill>
                  <a:srgbClr val="009193"/>
                </a:solidFill>
              </a:rPr>
              <a:t>developing regions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where there is vast amount of </a:t>
            </a:r>
            <a:r>
              <a:rPr lang="en-US" sz="2000" b="1" dirty="0">
                <a:solidFill>
                  <a:srgbClr val="009193"/>
                </a:solidFill>
              </a:rPr>
              <a:t>malnourishment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000" b="1" dirty="0">
                <a:solidFill>
                  <a:srgbClr val="009193"/>
                </a:solidFill>
              </a:rPr>
              <a:t>poverty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provides people with jobs, money and nourishment to </a:t>
            </a:r>
            <a:r>
              <a:rPr lang="en-US" sz="2000" b="1" dirty="0">
                <a:solidFill>
                  <a:srgbClr val="009193"/>
                </a:solidFill>
              </a:rPr>
              <a:t>decrease poverty trends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Fish are a healthy source of protein and nutrition.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Many rural communities in developing regions, such as Zambia, have a </a:t>
            </a:r>
            <a:r>
              <a:rPr lang="en-GB" sz="2000" b="1" dirty="0">
                <a:solidFill>
                  <a:srgbClr val="009193"/>
                </a:solidFill>
              </a:rPr>
              <a:t>starch-based diets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being a major problem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(Humanity Africa Humanity Africa)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</a:rPr>
              <a:t>Monocropping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has resulted in many people consume maize without many other sources of nutrition in their diet. Fish provides </a:t>
            </a:r>
            <a:r>
              <a:rPr lang="en-GB" sz="2000" b="1" dirty="0">
                <a:solidFill>
                  <a:srgbClr val="009193"/>
                </a:solidFill>
              </a:rPr>
              <a:t>amino acids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that improves the protein found in vegetables, and fatty acids, which are </a:t>
            </a:r>
            <a:r>
              <a:rPr lang="en-GB" sz="2000" b="1" dirty="0">
                <a:solidFill>
                  <a:srgbClr val="009193"/>
                </a:solidFill>
              </a:rPr>
              <a:t>essential for brain and body development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(Humanity Africa Humanity Africa)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Therefore, aquaculture has been acknowledged as being </a:t>
            </a:r>
            <a:r>
              <a:rPr lang="en-GB" sz="2000" b="1" dirty="0">
                <a:solidFill>
                  <a:srgbClr val="009193"/>
                </a:solidFill>
              </a:rPr>
              <a:t>extremely beneficial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for babies, children, pregnant women and people with illnesses, such as HIV.</a:t>
            </a:r>
          </a:p>
        </p:txBody>
      </p:sp>
      <p:pic>
        <p:nvPicPr>
          <p:cNvPr id="3" name="Picture 2" descr="A group of people on a boat in the water&#10;&#10;Description automatically generated">
            <a:extLst>
              <a:ext uri="{FF2B5EF4-FFF2-40B4-BE49-F238E27FC236}">
                <a16:creationId xmlns:a16="http://schemas.microsoft.com/office/drawing/2014/main" id="{98BB75B1-B016-6F43-B47E-0648E994F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53" t="56" r="29799" b="-56"/>
          <a:stretch/>
        </p:blipFill>
        <p:spPr>
          <a:xfrm>
            <a:off x="8843864" y="-3867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556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BA9F6-3FA4-814E-9A75-32CEBDE24E17}"/>
              </a:ext>
            </a:extLst>
          </p:cNvPr>
          <p:cNvSpPr/>
          <p:nvPr/>
        </p:nvSpPr>
        <p:spPr>
          <a:xfrm>
            <a:off x="3321367" y="3244334"/>
            <a:ext cx="5549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OB Aquaculture Overview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https://vimeo.com/78915691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dirty="0">
              <a:solidFill>
                <a:srgbClr val="009193"/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 Sustainable Aquaculture Success Story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https://vimeo.com/81234020</a:t>
            </a:r>
            <a:endParaRPr lang="en-GB" b="1" dirty="0">
              <a:solidFill>
                <a:srgbClr val="009193"/>
              </a:solidFill>
            </a:endParaRPr>
          </a:p>
        </p:txBody>
      </p:sp>
      <p:pic>
        <p:nvPicPr>
          <p:cNvPr id="4" name="Graphic 3" descr="Presentation with media">
            <a:extLst>
              <a:ext uri="{FF2B5EF4-FFF2-40B4-BE49-F238E27FC236}">
                <a16:creationId xmlns:a16="http://schemas.microsoft.com/office/drawing/2014/main" id="{2218D920-8DA7-E941-AD4F-A463A8543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3299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9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Future of the Blue Revolution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08379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Going Forward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603465"/>
            <a:ext cx="8931980" cy="5084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Aquaculture,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just like any other growing industry, is not perfect. However, its intensions are in the right place. Aquaculture wants to continue being </a:t>
            </a:r>
            <a:r>
              <a:rPr lang="en-US" sz="2000" b="1" dirty="0">
                <a:solidFill>
                  <a:srgbClr val="009193"/>
                </a:solidFill>
              </a:rPr>
              <a:t>sustainable while providing for a growing population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Successes and failures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aquaculture in </a:t>
            </a:r>
            <a:r>
              <a:rPr lang="en-US" sz="2000" b="1" dirty="0">
                <a:solidFill>
                  <a:srgbClr val="009193"/>
                </a:solidFill>
              </a:rPr>
              <a:t>developed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regions must be passed down to aquaculture in </a:t>
            </a:r>
            <a:r>
              <a:rPr lang="en-US" sz="2000" b="1" dirty="0">
                <a:solidFill>
                  <a:srgbClr val="009193"/>
                </a:solidFill>
              </a:rPr>
              <a:t>developing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regions, to ensure we are all aiming for a sustainable future.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has the potential to make a massive difference in this world, especially for fragile rural/coastal communities and help us achieve any of the </a:t>
            </a:r>
            <a:r>
              <a:rPr lang="en-US" sz="2000" b="1" dirty="0">
                <a:solidFill>
                  <a:srgbClr val="009193"/>
                </a:solidFill>
              </a:rPr>
              <a:t>UN Global Sustainable Development Goals by 2030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Our oceans need to </a:t>
            </a:r>
            <a:r>
              <a:rPr lang="en-US" sz="2000" b="1" dirty="0">
                <a:solidFill>
                  <a:srgbClr val="009193"/>
                </a:solidFill>
              </a:rPr>
              <a:t>re-populate and thrive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once more. Aquaculture has the potential to ensure this.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With new </a:t>
            </a:r>
            <a:r>
              <a:rPr lang="en-US" sz="2000" b="1" dirty="0">
                <a:solidFill>
                  <a:srgbClr val="009193"/>
                </a:solidFill>
              </a:rPr>
              <a:t>science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and ways of </a:t>
            </a:r>
            <a:r>
              <a:rPr lang="en-US" sz="2000" b="1" dirty="0">
                <a:solidFill>
                  <a:srgbClr val="009193"/>
                </a:solidFill>
              </a:rPr>
              <a:t>innovation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aquaculture can give us a sustainable future.</a:t>
            </a: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DFD43706-42E3-304D-863F-9DC57E1CA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0" r="29383"/>
          <a:stretch/>
        </p:blipFill>
        <p:spPr>
          <a:xfrm>
            <a:off x="8931980" y="-3867"/>
            <a:ext cx="326002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5071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CF642E-3F24-1643-AD82-9B5A0771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Restoring Fish Stocks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2EC338-60DE-AA41-AE0A-3165F160040A}"/>
              </a:ext>
            </a:extLst>
          </p:cNvPr>
          <p:cNvSpPr txBox="1">
            <a:spLocks/>
          </p:cNvSpPr>
          <p:nvPr/>
        </p:nvSpPr>
        <p:spPr>
          <a:xfrm>
            <a:off x="90719" y="1070643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Geographers Help?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F0D17B-6860-944F-BC8E-4A64A135B651}"/>
              </a:ext>
            </a:extLst>
          </p:cNvPr>
          <p:cNvSpPr/>
          <p:nvPr/>
        </p:nvSpPr>
        <p:spPr>
          <a:xfrm>
            <a:off x="184158" y="1781391"/>
            <a:ext cx="85715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develop a </a:t>
            </a:r>
            <a:r>
              <a:rPr lang="en-GB" sz="2000" b="1" dirty="0">
                <a:solidFill>
                  <a:srgbClr val="009193"/>
                </a:solidFill>
              </a:rPr>
              <a:t>policy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that ensures capture fisheries production stays below the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009193"/>
                </a:solidFill>
              </a:rPr>
              <a:t>Maximum Sustainable Yield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(highest possible annual catch that can be sustained over time).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develop more </a:t>
            </a:r>
            <a:r>
              <a:rPr lang="en-GB" sz="2000" b="1" dirty="0">
                <a:solidFill>
                  <a:srgbClr val="009193"/>
                </a:solidFill>
              </a:rPr>
              <a:t>sustainable feeds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for Aquaculture that doesn’t rely on other marine life 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</a:rPr>
              <a:t>(in progress)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Carry out </a:t>
            </a:r>
            <a:r>
              <a:rPr lang="en-GB" sz="2000" b="1" dirty="0">
                <a:solidFill>
                  <a:srgbClr val="009193"/>
                </a:solidFill>
              </a:rPr>
              <a:t>environmental checks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study the impact on the surrounding marine life to help ensure that aquaculture’s environmental risk remains </a:t>
            </a:r>
            <a:r>
              <a:rPr lang="en-GB" sz="2000" b="1" dirty="0">
                <a:solidFill>
                  <a:srgbClr val="009193"/>
                </a:solidFill>
              </a:rPr>
              <a:t>low</a:t>
            </a:r>
            <a:r>
              <a:rPr lang="en-GB" sz="20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ensure that aquaculture in developed and developing regions is </a:t>
            </a:r>
            <a:r>
              <a:rPr lang="en-GB" sz="2000" b="1" dirty="0">
                <a:solidFill>
                  <a:srgbClr val="009193"/>
                </a:solidFill>
              </a:rPr>
              <a:t>climate change resilient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for future challenges.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promote good </a:t>
            </a:r>
            <a:r>
              <a:rPr lang="en-GB" sz="2000" b="1" dirty="0">
                <a:solidFill>
                  <a:srgbClr val="009193"/>
                </a:solidFill>
              </a:rPr>
              <a:t>fish welfare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in aquaculture. Help tackle </a:t>
            </a:r>
            <a:r>
              <a:rPr lang="en-GB" sz="2000" b="1" dirty="0">
                <a:solidFill>
                  <a:srgbClr val="009193"/>
                </a:solidFill>
              </a:rPr>
              <a:t>escapees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</a:t>
            </a:r>
            <a:r>
              <a:rPr lang="en-GB" sz="2000" b="1" dirty="0">
                <a:solidFill>
                  <a:srgbClr val="009193"/>
                </a:solidFill>
              </a:rPr>
              <a:t>disease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to ensure wild-fish are not impacted through aquaculture practices. 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Look at the </a:t>
            </a:r>
            <a:r>
              <a:rPr lang="en-GB" sz="2000" b="1" dirty="0">
                <a:solidFill>
                  <a:srgbClr val="009193"/>
                </a:solidFill>
              </a:rPr>
              <a:t>food labels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eat from </a:t>
            </a:r>
            <a:r>
              <a:rPr lang="en-GB" sz="2000" b="1" dirty="0">
                <a:solidFill>
                  <a:srgbClr val="009193"/>
                </a:solidFill>
              </a:rPr>
              <a:t>sustainable aquaculture sites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 descr="A picture containing person, person, mirror, person&#10;&#10;Description automatically generated">
            <a:extLst>
              <a:ext uri="{FF2B5EF4-FFF2-40B4-BE49-F238E27FC236}">
                <a16:creationId xmlns:a16="http://schemas.microsoft.com/office/drawing/2014/main" id="{BACBB500-55D0-924D-889D-83B050950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0" r="23614"/>
          <a:stretch/>
        </p:blipFill>
        <p:spPr>
          <a:xfrm>
            <a:off x="8755747" y="-3867"/>
            <a:ext cx="343625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1342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8E56-AE3B-024A-B3B6-C60B63A0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4100" b="1" i="1" dirty="0"/>
              <a:t>Aquaculture Needs Geographers  </a:t>
            </a:r>
            <a:endParaRPr lang="en-US" sz="41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5C52456-D2BA-4B21-BA7F-FEF73DBC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b="1" i="1" dirty="0"/>
              <a:t>Help drive innovation and work on the front line to combat climate change and food insecurity.  </a:t>
            </a:r>
          </a:p>
          <a:p>
            <a:pPr marL="0" indent="0">
              <a:buNone/>
            </a:pPr>
            <a:endParaRPr lang="en-GB" sz="1800" b="1" i="1" dirty="0"/>
          </a:p>
          <a:p>
            <a:pPr marL="0" indent="0">
              <a:buNone/>
            </a:pPr>
            <a:r>
              <a:rPr lang="en-US" sz="1800" b="1" dirty="0"/>
              <a:t>Aquaculture</a:t>
            </a:r>
            <a:r>
              <a:rPr lang="en-US" sz="1800" dirty="0"/>
              <a:t> offers many career opportunities for </a:t>
            </a:r>
            <a:r>
              <a:rPr lang="en-US" sz="1800" b="1" dirty="0"/>
              <a:t>geographers</a:t>
            </a:r>
            <a:r>
              <a:rPr lang="en-US" sz="1800" dirty="0"/>
              <a:t>. </a:t>
            </a: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ontent Placeholder 4" descr="A picture containing outdoor, person, person, sitting&#10;&#10;Description automatically generated">
            <a:extLst>
              <a:ext uri="{FF2B5EF4-FFF2-40B4-BE49-F238E27FC236}">
                <a16:creationId xmlns:a16="http://schemas.microsoft.com/office/drawing/2014/main" id="{EFD6674C-80CC-4E43-9C62-03A91EE5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1" b="149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 descr="A hand holding up a mountain in the background&#10;&#10;Description automatically generated">
            <a:extLst>
              <a:ext uri="{FF2B5EF4-FFF2-40B4-BE49-F238E27FC236}">
                <a16:creationId xmlns:a16="http://schemas.microsoft.com/office/drawing/2014/main" id="{82BD27A8-6AEE-FE4A-A47A-2F0BF19A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 r="7788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EAD4C5-8A0F-2646-991E-C936C2691D3E}"/>
              </a:ext>
            </a:extLst>
          </p:cNvPr>
          <p:cNvSpPr/>
          <p:nvPr/>
        </p:nvSpPr>
        <p:spPr>
          <a:xfrm>
            <a:off x="1164329" y="6330354"/>
            <a:ext cx="857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Contact SAIC for more information on career opportunities.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2C50F-5E70-C641-BC3B-191D10D8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268" y="6209691"/>
            <a:ext cx="821319" cy="3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3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239AA2-B589-D94B-952F-63742944F398}"/>
              </a:ext>
            </a:extLst>
          </p:cNvPr>
          <p:cNvSpPr/>
          <p:nvPr/>
        </p:nvSpPr>
        <p:spPr>
          <a:xfrm>
            <a:off x="244952" y="1819863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A7516-BC08-9842-BE77-43F8A3F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to Blue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CFD737-BA27-F14D-A4FA-3B302881A5D4}"/>
              </a:ext>
            </a:extLst>
          </p:cNvPr>
          <p:cNvSpPr/>
          <p:nvPr/>
        </p:nvSpPr>
        <p:spPr>
          <a:xfrm>
            <a:off x="408620" y="1850874"/>
            <a:ext cx="8111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The Blue Revolution refers to the period in time, where aquaculture industries grew rapidly worldwide, from the mid-1960s to present.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FD32847-6842-E649-B254-5D500B3FBA02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Blue Revolution?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69727-37B2-5F47-8BC1-27B0E777F4AE}"/>
              </a:ext>
            </a:extLst>
          </p:cNvPr>
          <p:cNvSpPr/>
          <p:nvPr/>
        </p:nvSpPr>
        <p:spPr>
          <a:xfrm>
            <a:off x="178835" y="2779989"/>
            <a:ext cx="8505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After the green revolution </a:t>
            </a:r>
            <a:r>
              <a:rPr lang="en-US" sz="2000" i="1" dirty="0">
                <a:solidFill>
                  <a:srgbClr val="009193"/>
                </a:solidFill>
              </a:rPr>
              <a:t>(the transformation in agricultural practices between 1940 and the 1960s)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the blue revolution followed - trying to incorporate the successes and eliminate the weaknesses of the green revolution.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524373-EED0-BF44-A650-52405F04FF6B}"/>
              </a:ext>
            </a:extLst>
          </p:cNvPr>
          <p:cNvSpPr txBox="1">
            <a:spLocks/>
          </p:cNvSpPr>
          <p:nvPr/>
        </p:nvSpPr>
        <p:spPr>
          <a:xfrm>
            <a:off x="244952" y="4232089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Aquaculture?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E1FC85-A691-7448-B487-E408306244C3}"/>
              </a:ext>
            </a:extLst>
          </p:cNvPr>
          <p:cNvSpPr/>
          <p:nvPr/>
        </p:nvSpPr>
        <p:spPr>
          <a:xfrm>
            <a:off x="270355" y="4966897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DB733-86AF-9643-991B-CDC753F3F776}"/>
              </a:ext>
            </a:extLst>
          </p:cNvPr>
          <p:cNvSpPr/>
          <p:nvPr/>
        </p:nvSpPr>
        <p:spPr>
          <a:xfrm>
            <a:off x="90719" y="4997908"/>
            <a:ext cx="869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“Aquaculture is the farming of aquatic organisms in both coastal and inland areas involving interventions in the rearing process to enhance production.” (FAO)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D5627A-21C0-414A-A589-F19CAAE86529}"/>
              </a:ext>
            </a:extLst>
          </p:cNvPr>
          <p:cNvSpPr/>
          <p:nvPr/>
        </p:nvSpPr>
        <p:spPr>
          <a:xfrm>
            <a:off x="211892" y="5878981"/>
            <a:ext cx="850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is a sustainable industry, aiming to tackle problems such as overfishing and food insecurity. </a:t>
            </a:r>
          </a:p>
        </p:txBody>
      </p:sp>
      <p:pic>
        <p:nvPicPr>
          <p:cNvPr id="5" name="Picture 4" descr="A picture containing blue, large, water, standing&#10;&#10;Description automatically generated">
            <a:extLst>
              <a:ext uri="{FF2B5EF4-FFF2-40B4-BE49-F238E27FC236}">
                <a16:creationId xmlns:a16="http://schemas.microsoft.com/office/drawing/2014/main" id="{709579E2-848B-A946-BA94-4E939FE32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25" r="42176"/>
          <a:stretch/>
        </p:blipFill>
        <p:spPr>
          <a:xfrm>
            <a:off x="8836376" y="-3867"/>
            <a:ext cx="3355624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798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BA9F6-3FA4-814E-9A75-32CEBDE24E17}"/>
              </a:ext>
            </a:extLst>
          </p:cNvPr>
          <p:cNvSpPr/>
          <p:nvPr/>
        </p:nvSpPr>
        <p:spPr>
          <a:xfrm>
            <a:off x="3321367" y="3244334"/>
            <a:ext cx="55492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Mowi</a:t>
            </a:r>
            <a:r>
              <a:rPr lang="en-GB" dirty="0"/>
              <a:t> 360 experience</a:t>
            </a:r>
            <a:endParaRPr lang="en-GB" dirty="0">
              <a:hlinkClick r:id="rId2"/>
            </a:endParaRPr>
          </a:p>
          <a:p>
            <a:pPr algn="ctr"/>
            <a:r>
              <a:rPr lang="en-GB" dirty="0">
                <a:solidFill>
                  <a:srgbClr val="0091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https://vimeo.com/307480495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dirty="0"/>
          </a:p>
          <a:p>
            <a:pPr algn="ctr"/>
            <a:r>
              <a:rPr lang="en-GB" dirty="0" err="1"/>
              <a:t>AquaStorm</a:t>
            </a:r>
            <a:endParaRPr lang="en-GB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dirty="0">
                <a:solidFill>
                  <a:srgbClr val="0091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https://vimeo.com/337954771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b="1" dirty="0"/>
          </a:p>
          <a:p>
            <a:pPr algn="ctr"/>
            <a:r>
              <a:rPr lang="en-GB" dirty="0"/>
              <a:t>The blue revolution: circular agriculture in aquaculture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https://www.youtube.com/watch?v=zfghYmDIc_o</a:t>
            </a:r>
            <a:endParaRPr lang="en-US" dirty="0">
              <a:solidFill>
                <a:srgbClr val="009193"/>
              </a:solidFill>
            </a:endParaRPr>
          </a:p>
        </p:txBody>
      </p:sp>
      <p:pic>
        <p:nvPicPr>
          <p:cNvPr id="4" name="Graphic 3" descr="Presentation with media">
            <a:extLst>
              <a:ext uri="{FF2B5EF4-FFF2-40B4-BE49-F238E27FC236}">
                <a16:creationId xmlns:a16="http://schemas.microsoft.com/office/drawing/2014/main" id="{2218D920-8DA7-E941-AD4F-A463A8543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3299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Aquaculture Sustainable?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Planet Earth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home to around 7.5 billion people, and this is expected to rise to </a:t>
            </a:r>
            <a:r>
              <a:rPr lang="en-US" sz="2000" b="1" dirty="0">
                <a:solidFill>
                  <a:srgbClr val="009193"/>
                </a:solidFill>
              </a:rPr>
              <a:t>9.5 billion by 2050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A growing population means a </a:t>
            </a:r>
            <a:r>
              <a:rPr lang="en-US" sz="2000" b="1" dirty="0">
                <a:solidFill>
                  <a:srgbClr val="009193"/>
                </a:solidFill>
              </a:rPr>
              <a:t>bigger demand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for food.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To deal with the projected 9.5 billion people, we need </a:t>
            </a:r>
            <a:r>
              <a:rPr lang="en-US" sz="2000" b="1" dirty="0">
                <a:solidFill>
                  <a:srgbClr val="009193"/>
                </a:solidFill>
              </a:rPr>
              <a:t>70% more food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and new </a:t>
            </a:r>
            <a:r>
              <a:rPr lang="en-US" sz="2000" b="1" dirty="0">
                <a:solidFill>
                  <a:srgbClr val="009193"/>
                </a:solidFill>
              </a:rPr>
              <a:t>sustainable ways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of food production.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Aquaculture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is the most efficient protein generator and is one of the most important long-term growth areas for food production.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comparison with terrestrial livestock farming, the industry has </a:t>
            </a:r>
            <a:r>
              <a:rPr lang="en-US" sz="2000" b="1" dirty="0">
                <a:solidFill>
                  <a:srgbClr val="009193"/>
                </a:solidFill>
              </a:rPr>
              <a:t>low carbon footprint and feed conversion ratio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(FCR). It also has high protein and energy retention.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aims to </a:t>
            </a:r>
            <a:r>
              <a:rPr lang="en-US" sz="2000" b="1" dirty="0">
                <a:solidFill>
                  <a:srgbClr val="009193"/>
                </a:solidFill>
              </a:rPr>
              <a:t>reduce any impact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 the environment and </a:t>
            </a:r>
            <a:r>
              <a:rPr lang="en-US" sz="2000" b="1" dirty="0">
                <a:solidFill>
                  <a:srgbClr val="009193"/>
                </a:solidFill>
              </a:rPr>
              <a:t>prevent overfishing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by decreasing the demand on capture fisheries.</a:t>
            </a: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32C1A38C-280C-4A49-9F9D-2CE47D992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1" r="10494"/>
          <a:stretch/>
        </p:blipFill>
        <p:spPr>
          <a:xfrm>
            <a:off x="8836376" y="-3867"/>
            <a:ext cx="3355624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1901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Are Our Seas Overfished?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the Blue Revolution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779935"/>
            <a:ext cx="8755748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Throughout history,</a:t>
            </a:r>
            <a:r>
              <a:rPr lang="en-GB" sz="2000" b="1" dirty="0">
                <a:solidFill>
                  <a:srgbClr val="009193"/>
                </a:solidFill>
              </a:rPr>
              <a:t> fishing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has been an important way of food production, supporting many </a:t>
            </a:r>
            <a:r>
              <a:rPr lang="en-GB" sz="2000" b="1" dirty="0">
                <a:solidFill>
                  <a:srgbClr val="009193"/>
                </a:solidFill>
              </a:rPr>
              <a:t>livelihoods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providing </a:t>
            </a:r>
            <a:r>
              <a:rPr lang="en-GB" sz="2000" b="1" dirty="0">
                <a:solidFill>
                  <a:srgbClr val="009193"/>
                </a:solidFill>
              </a:rPr>
              <a:t>incomes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As fishing became more popular and the population started to boom, the fishing industry expanded, and </a:t>
            </a:r>
            <a:r>
              <a:rPr lang="en-GB" sz="2000" b="1" dirty="0">
                <a:solidFill>
                  <a:srgbClr val="009193"/>
                </a:solidFill>
              </a:rPr>
              <a:t>fishing methods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have changed accordingly, in order to increase fishing boats’ </a:t>
            </a:r>
            <a:r>
              <a:rPr lang="en-GB" sz="2000" b="1" dirty="0">
                <a:solidFill>
                  <a:srgbClr val="009193"/>
                </a:solidFill>
              </a:rPr>
              <a:t>efficiency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the </a:t>
            </a:r>
            <a:r>
              <a:rPr lang="en-GB" sz="2000" b="1" dirty="0">
                <a:solidFill>
                  <a:srgbClr val="009193"/>
                </a:solidFill>
              </a:rPr>
              <a:t>size of catches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Trawling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became a popular method to increase catch size and the nets were designed to be extremely large, being able to be </a:t>
            </a:r>
            <a:r>
              <a:rPr lang="en-US" sz="2000" b="1" dirty="0">
                <a:solidFill>
                  <a:srgbClr val="009193"/>
                </a:solidFill>
              </a:rPr>
              <a:t>towed by a boat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through the ocean.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They are either moved through the </a:t>
            </a:r>
            <a:r>
              <a:rPr lang="en-US" sz="2000" b="1" dirty="0">
                <a:solidFill>
                  <a:srgbClr val="009193"/>
                </a:solidFill>
              </a:rPr>
              <a:t>water column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(midwater trawl) or along the </a:t>
            </a:r>
            <a:r>
              <a:rPr lang="en-US" sz="2000" b="1" dirty="0">
                <a:solidFill>
                  <a:srgbClr val="009193"/>
                </a:solidFill>
              </a:rPr>
              <a:t>sea floor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(bottom trawl).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Bottom trawling often catches unwanted species of fish or other sea creatures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(AFMA)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This is known as </a:t>
            </a:r>
            <a:r>
              <a:rPr lang="en-US" sz="2000" b="1" dirty="0">
                <a:solidFill>
                  <a:srgbClr val="009193"/>
                </a:solidFill>
              </a:rPr>
              <a:t>bycatch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7" name="Picture 6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8B4550EB-F203-5A43-8DFC-E3FBC2C5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825" r="21945"/>
          <a:stretch/>
        </p:blipFill>
        <p:spPr>
          <a:xfrm>
            <a:off x="8843864" y="-3867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1627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Are Our Seas Overfished?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of Capture Fisheries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779935"/>
            <a:ext cx="8755748" cy="365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Bottom trawling is said to be one of the </a:t>
            </a:r>
            <a:r>
              <a:rPr lang="en-US" sz="2000" b="1" dirty="0">
                <a:solidFill>
                  <a:srgbClr val="009193"/>
                </a:solidFill>
              </a:rPr>
              <a:t>most destructive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ways to catch fish, being responsible for up to</a:t>
            </a:r>
            <a:r>
              <a:rPr lang="en-US" sz="2000" b="1" dirty="0">
                <a:solidFill>
                  <a:srgbClr val="009193"/>
                </a:solidFill>
              </a:rPr>
              <a:t> half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all discarded fish and marine life worldwide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(OCEANA)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Fishing industry leaders </a:t>
            </a:r>
            <a:r>
              <a:rPr lang="en-US" sz="2000" b="1" dirty="0">
                <a:solidFill>
                  <a:srgbClr val="009193"/>
                </a:solidFill>
              </a:rPr>
              <a:t>are increasingly realizing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the need to reduce bycatch from trawling. </a:t>
            </a:r>
            <a:r>
              <a:rPr lang="en-US" sz="2000" b="1" dirty="0">
                <a:solidFill>
                  <a:srgbClr val="009193"/>
                </a:solidFill>
              </a:rPr>
              <a:t>Proven solutions do exist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such as modifying fishing gear so that fewer non-target species are caught or can escape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 (WWF)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However, </a:t>
            </a:r>
            <a:r>
              <a:rPr lang="en-US" sz="2000" b="1" dirty="0">
                <a:solidFill>
                  <a:srgbClr val="009193"/>
                </a:solidFill>
              </a:rPr>
              <a:t>despite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new technologies and recognition of the issue, bycatch is still a </a:t>
            </a:r>
            <a:r>
              <a:rPr lang="en-US" sz="2000" b="1" dirty="0">
                <a:solidFill>
                  <a:srgbClr val="009193"/>
                </a:solidFill>
              </a:rPr>
              <a:t>major problem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(WWF)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A624B1-EFAC-084D-8283-1414424AC35A}"/>
              </a:ext>
            </a:extLst>
          </p:cNvPr>
          <p:cNvSpPr txBox="1">
            <a:spLocks/>
          </p:cNvSpPr>
          <p:nvPr/>
        </p:nvSpPr>
        <p:spPr>
          <a:xfrm>
            <a:off x="178835" y="4894468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Aquaculture Help These Issues?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7A657-A999-3C44-A208-7D581A51B46F}"/>
              </a:ext>
            </a:extLst>
          </p:cNvPr>
          <p:cNvSpPr/>
          <p:nvPr/>
        </p:nvSpPr>
        <p:spPr>
          <a:xfrm>
            <a:off x="133476" y="5566995"/>
            <a:ext cx="8755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has </a:t>
            </a:r>
            <a:r>
              <a:rPr lang="en-US" sz="2000" b="1" dirty="0">
                <a:solidFill>
                  <a:srgbClr val="009193"/>
                </a:solidFill>
              </a:rPr>
              <a:t>reduced the demand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 capture fisheries globally and it is a </a:t>
            </a:r>
            <a:r>
              <a:rPr lang="en-US" sz="2000" b="1" dirty="0">
                <a:solidFill>
                  <a:srgbClr val="009193"/>
                </a:solidFill>
              </a:rPr>
              <a:t>sustainable alternative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that does not result in any bycatch – giving wild fish populations time to </a:t>
            </a:r>
            <a:r>
              <a:rPr lang="en-US" sz="2000" b="1" dirty="0">
                <a:solidFill>
                  <a:srgbClr val="009193"/>
                </a:solidFill>
              </a:rPr>
              <a:t>recover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</p:txBody>
      </p:sp>
      <p:pic>
        <p:nvPicPr>
          <p:cNvPr id="3" name="Picture 2" descr="A picture containing water, green, large, standing&#10;&#10;Description automatically generated">
            <a:extLst>
              <a:ext uri="{FF2B5EF4-FFF2-40B4-BE49-F238E27FC236}">
                <a16:creationId xmlns:a16="http://schemas.microsoft.com/office/drawing/2014/main" id="{17B8EB3D-3161-1B40-BE75-AB4A4890E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6" r="67453" b="56"/>
          <a:stretch/>
        </p:blipFill>
        <p:spPr>
          <a:xfrm>
            <a:off x="8843864" y="0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7230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BA9F6-3FA4-814E-9A75-32CEBDE24E17}"/>
              </a:ext>
            </a:extLst>
          </p:cNvPr>
          <p:cNvSpPr/>
          <p:nvPr/>
        </p:nvSpPr>
        <p:spPr>
          <a:xfrm>
            <a:off x="3321367" y="3244334"/>
            <a:ext cx="55492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How Seafood is Caught: Bottom Trawling </a:t>
            </a:r>
            <a:r>
              <a:rPr lang="en-GB" dirty="0">
                <a:solidFill>
                  <a:srgbClr val="0091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https://youtu.be/BcJFSl_YJHk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dirty="0">
              <a:solidFill>
                <a:srgbClr val="009193"/>
              </a:solidFill>
            </a:endParaRPr>
          </a:p>
          <a:p>
            <a:pPr algn="ctr"/>
            <a:r>
              <a:rPr lang="en-GB" dirty="0" err="1">
                <a:solidFill>
                  <a:schemeClr val="bg2">
                    <a:lumMod val="25000"/>
                  </a:schemeClr>
                </a:solidFill>
              </a:rPr>
              <a:t>Mowi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- Leading the Blue Revolution Plan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https://vimeo.com/379216639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dirty="0">
              <a:solidFill>
                <a:srgbClr val="009193"/>
              </a:solidFill>
            </a:endParaRPr>
          </a:p>
          <a:p>
            <a:pPr algn="ctr"/>
            <a:r>
              <a:rPr lang="en-GB" dirty="0">
                <a:solidFill>
                  <a:srgbClr val="009193"/>
                </a:solidFill>
              </a:rPr>
              <a:t> </a:t>
            </a:r>
            <a:r>
              <a:rPr lang="en-GB" dirty="0"/>
              <a:t>Cargill - Sustainable Aquaculture</a:t>
            </a:r>
            <a:endParaRPr lang="en-GB" dirty="0">
              <a:solidFill>
                <a:srgbClr val="0563C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dirty="0">
                <a:solidFill>
                  <a:srgbClr val="0091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https://vimeo.com/382791164</a:t>
            </a:r>
            <a:endParaRPr lang="en-GB" dirty="0">
              <a:solidFill>
                <a:srgbClr val="009193"/>
              </a:solidFill>
            </a:endParaRPr>
          </a:p>
        </p:txBody>
      </p:sp>
      <p:pic>
        <p:nvPicPr>
          <p:cNvPr id="4" name="Graphic 3" descr="Presentation with media">
            <a:extLst>
              <a:ext uri="{FF2B5EF4-FFF2-40B4-BE49-F238E27FC236}">
                <a16:creationId xmlns:a16="http://schemas.microsoft.com/office/drawing/2014/main" id="{2218D920-8DA7-E941-AD4F-A463A8543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3299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0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Aquaculture Have Issues?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08379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of Aquaculture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603465"/>
            <a:ext cx="8931980" cy="497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Like any growing industry, aquaculture has been faced with many challenges, and during the blue revolution many of these challenges were </a:t>
            </a:r>
            <a:r>
              <a:rPr lang="en-US" sz="2000" b="1" dirty="0">
                <a:solidFill>
                  <a:srgbClr val="009193"/>
                </a:solidFill>
              </a:rPr>
              <a:t>overcome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Although Aquaculture aims to be sustainable and have low environmental impact, fish farms that are </a:t>
            </a:r>
            <a:r>
              <a:rPr lang="en-US" sz="2000" b="1" dirty="0">
                <a:solidFill>
                  <a:srgbClr val="009193"/>
                </a:solidFill>
              </a:rPr>
              <a:t>not managed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correctly can have negative impacts on the environment.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Sustainable Aquaculture farms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are a new way forward to ensure environmental impact is </a:t>
            </a:r>
            <a:r>
              <a:rPr lang="en-US" sz="2000" b="1" dirty="0">
                <a:solidFill>
                  <a:srgbClr val="009193"/>
                </a:solidFill>
              </a:rPr>
              <a:t>low at all times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comparison to capture fisheries and agriculture, environmental impact is </a:t>
            </a:r>
            <a:r>
              <a:rPr lang="en-US" sz="2000" b="1" dirty="0">
                <a:solidFill>
                  <a:srgbClr val="009193"/>
                </a:solidFill>
              </a:rPr>
              <a:t>extremely low,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and it is a sustainable alternative </a:t>
            </a:r>
            <a:r>
              <a:rPr lang="en-US" sz="2000" b="1" dirty="0">
                <a:solidFill>
                  <a:srgbClr val="009193"/>
                </a:solidFill>
              </a:rPr>
              <a:t>fit for the future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 main challenge facing aquaculture is in </a:t>
            </a:r>
            <a:r>
              <a:rPr lang="en-GB" sz="2000" b="1" dirty="0">
                <a:solidFill>
                  <a:srgbClr val="009193"/>
                </a:solidFill>
              </a:rPr>
              <a:t>feeding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 Currently, in order to feed the fish, other marine stocks are used. New ways, such as using insects for feeding, are being </a:t>
            </a:r>
            <a:r>
              <a:rPr lang="en-GB" sz="2000" b="1" dirty="0">
                <a:solidFill>
                  <a:srgbClr val="009193"/>
                </a:solidFill>
              </a:rPr>
              <a:t>tested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GB" sz="2000" b="1" dirty="0">
                <a:solidFill>
                  <a:srgbClr val="009193"/>
                </a:solidFill>
              </a:rPr>
              <a:t>put forward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so aquaculture can </a:t>
            </a:r>
            <a:r>
              <a:rPr lang="en-GB" sz="2000" b="1" dirty="0">
                <a:solidFill>
                  <a:srgbClr val="009193"/>
                </a:solidFill>
              </a:rPr>
              <a:t>fully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reduce overfishing.</a:t>
            </a:r>
          </a:p>
        </p:txBody>
      </p:sp>
      <p:pic>
        <p:nvPicPr>
          <p:cNvPr id="4" name="Picture 3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DFD43706-42E3-304D-863F-9DC57E1CA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0" r="29383"/>
          <a:stretch/>
        </p:blipFill>
        <p:spPr>
          <a:xfrm>
            <a:off x="8931980" y="-3867"/>
            <a:ext cx="326002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7010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977081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Aquaculture Overcome Issues?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97279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a Sustainable Aquaculture Site Involve?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A3C62E-CBBC-8642-8D4F-DE16A14EAF0C}"/>
              </a:ext>
            </a:extLst>
          </p:cNvPr>
          <p:cNvSpPr/>
          <p:nvPr/>
        </p:nvSpPr>
        <p:spPr>
          <a:xfrm>
            <a:off x="170547" y="1791493"/>
            <a:ext cx="8761433" cy="485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Developing new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sustainable feeds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that still provides the nutrients for the fish to grow (for example insect feed).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Fighting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diseases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such as sea lice, to limit the risk to wild-stock fish and promote better fish welfare.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Bettering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logistics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better transportation and keeping food miles low.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Following legislation to ensure nutrient enrichment remains low to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limit the impact on sea-floor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(benthic) species.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Careful site selection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limit the impact on the environment.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Waste Control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reduce risk of eutrophication.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Renewable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sources of energy and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on-site recycling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waste and energy.</a:t>
            </a:r>
          </a:p>
        </p:txBody>
      </p:sp>
      <p:pic>
        <p:nvPicPr>
          <p:cNvPr id="3" name="Picture 2" descr="A hand holding up a mountain in the background&#10;&#10;Description automatically generated">
            <a:extLst>
              <a:ext uri="{FF2B5EF4-FFF2-40B4-BE49-F238E27FC236}">
                <a16:creationId xmlns:a16="http://schemas.microsoft.com/office/drawing/2014/main" id="{4CADE143-6494-DB40-AF86-635F06532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3" r="35346"/>
          <a:stretch/>
        </p:blipFill>
        <p:spPr>
          <a:xfrm>
            <a:off x="8970080" y="-3867"/>
            <a:ext cx="326002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00699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FSPG" id="{0076A3F3-F578-924F-A656-63E4D158AE03}" vid="{6F02A80B-A4D0-EF4C-958E-ABE8F3EF4F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1552</Words>
  <Application>Microsoft Macintosh PowerPoint</Application>
  <PresentationFormat>Widescreen</PresentationFormat>
  <Paragraphs>146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Aquaculture Lesson</vt:lpstr>
      <vt:lpstr>Green to Blue</vt:lpstr>
      <vt:lpstr>PowerPoint Presentation</vt:lpstr>
      <vt:lpstr>Sustainable Aquaculture</vt:lpstr>
      <vt:lpstr>Why Are Our Seas Overfished?</vt:lpstr>
      <vt:lpstr>Why Are Our Seas Overfished?</vt:lpstr>
      <vt:lpstr>PowerPoint Presentation</vt:lpstr>
      <vt:lpstr>Does Aquaculture Have Issues?</vt:lpstr>
      <vt:lpstr>How Does Aquaculture Overcome Issues?</vt:lpstr>
      <vt:lpstr>Blue Revolution in Developing Regions</vt:lpstr>
      <vt:lpstr>Blue Revolution in Developing Regions</vt:lpstr>
      <vt:lpstr>PowerPoint Presentation</vt:lpstr>
      <vt:lpstr>The Future of the Blue Revolution</vt:lpstr>
      <vt:lpstr>Restoring Fish Stocks</vt:lpstr>
      <vt:lpstr>Aquaculture Needs Geographers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Aquaculture Lesson</dc:title>
  <dc:creator>Lisa McLean</dc:creator>
  <cp:lastModifiedBy>Hazel Peat</cp:lastModifiedBy>
  <cp:revision>30</cp:revision>
  <dcterms:created xsi:type="dcterms:W3CDTF">2020-08-21T08:41:14Z</dcterms:created>
  <dcterms:modified xsi:type="dcterms:W3CDTF">2021-03-24T11:15:54Z</dcterms:modified>
</cp:coreProperties>
</file>