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2"/>
  </p:notesMasterIdLst>
  <p:sldIdLst>
    <p:sldId id="256" r:id="rId2"/>
    <p:sldId id="258" r:id="rId3"/>
    <p:sldId id="257" r:id="rId4"/>
    <p:sldId id="261" r:id="rId5"/>
    <p:sldId id="259" r:id="rId6"/>
    <p:sldId id="270" r:id="rId7"/>
    <p:sldId id="273" r:id="rId8"/>
    <p:sldId id="274" r:id="rId9"/>
    <p:sldId id="262" r:id="rId10"/>
    <p:sldId id="27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193"/>
    <a:srgbClr val="C4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474"/>
  </p:normalViewPr>
  <p:slideViewPr>
    <p:cSldViewPr snapToGrid="0" snapToObjects="1">
      <p:cViewPr varScale="1">
        <p:scale>
          <a:sx n="123" d="100"/>
          <a:sy n="123" d="100"/>
        </p:scale>
        <p:origin x="6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8B068-C044-864B-9CE6-80FB3F73207D}" type="datetimeFigureOut">
              <a:rPr lang="en-US" smtClean="0"/>
              <a:t>3/24/21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B77DFD-3CC5-194E-9213-FF29F16AB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41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7DFD-3CC5-194E-9213-FF29F16ABD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76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7DFD-3CC5-194E-9213-FF29F16ABD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46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7DFD-3CC5-194E-9213-FF29F16ABD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25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7DFD-3CC5-194E-9213-FF29F16ABD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25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7DFD-3CC5-194E-9213-FF29F16ABD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05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A8DD2-CE2C-0C49-99A2-99B0920AE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B77768-8C4A-664F-98A7-D9E23AD7B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C9208-8723-0D49-92D2-D92CC6D47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E02DB-F86F-9C41-B0D2-0CDFCFF4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66591-53A5-924E-9C0B-98F93EF1D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25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D7841-7CB1-B94A-927C-ACE402B81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0C5654-243F-5E4D-8ADC-1DBB025FB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6C925-E204-B843-8077-C2783A2C6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55049-DC81-0041-9DDC-1F8E51AA4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322C5-E637-A345-9D94-04795547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27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EECAB2-0A52-A444-B92E-A8DB8925F6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CF1F1E-BC84-574C-811D-3900525776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E6F3D-57AB-1946-8AA2-C85C77A0D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A6A25-69FE-D542-B2E3-7D184F87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634F2-55AD-1E44-A02B-51675D98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16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6EF93-F1BA-AC46-8908-5DC762200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C3AF4-D0F6-2845-AE61-FCB826916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FCEEE-01AE-CC4B-A54B-38C1DBF89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50DEE-A9BA-3446-9263-70D21290D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78EF8-26B0-2A4B-93C6-DC7B1297C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D4DCF-6822-3E41-9DDC-412A4F9D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F49103-EFC5-F14F-9CA2-8517457C3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7E25-D61E-BD4D-8EFA-EB6EAD9E6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8AF48-316F-FD4F-A9C2-E86660F43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33F2D-0C0B-EB48-A7C0-32B10A61C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25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A95A5-4F4A-A244-8815-2CA185D02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E05E-90BB-C94B-B59C-B9E7CF57A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3632FD-CA54-BD4F-A975-61C1E15842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969F49-33BC-D841-BCC4-8D2E9187A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5E6D7F-484F-B148-A2E9-1FE2CA73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4EC30-AECD-A748-BCAF-8B0BBCAD0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11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5AC8B-C939-A946-9BE9-2939F2CAF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880B4-0417-DA4C-B580-5FB40B3C7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FDF5B-491F-0147-B68A-0075B4336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8160C-01FD-D244-BE8A-82D4A17EB3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F93E77-C841-C143-959E-C0C8410907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C8D20A-2E87-0445-B19C-85BFF1BC9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EF8194-4BC2-7940-A7D7-041AC560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7AF53E-B299-C34C-89F1-0CA6AC4F5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88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FC090-9906-1E44-9C34-6AEC6C733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95CBD8-0CE8-194B-80B8-D55FDD5AF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901E60-6F6B-D147-B9A5-2226B7152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BA405A-5DFB-CE40-8700-FF9986DA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55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2DD93C-F376-D84E-9132-DF9CDD5B6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FF349-AA80-354F-BAE0-98673B656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F6744-BBF6-D14D-8FCF-55ED5AA25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83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2188-FFDF-AE4E-AD94-F606BB283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C0F4B-0F0D-1A45-B6B0-68F066777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5DE4D4-1B7F-3145-8BCA-B39BD117E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E9E044-BD2B-3E47-8E86-D5DC7AF7A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91AB5-810C-4543-9D84-92E043209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AD2A03-A158-B549-9465-87378E21D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52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D3BF4-53B0-8349-AC70-AA5153567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650D91-CC9B-2D4D-A511-7E823B2FCD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8D286-3E09-7A4E-9B33-D6678F0C8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DEE084-29ED-4242-88DA-A8999C2DF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04843-65A9-2844-BD0E-7E2DAF11F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6CE063-9108-0447-B485-05CB4B231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9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60A32A-C5C1-CD44-8C19-3A346503D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DD4BB-77E5-A94B-8FAE-BEFCDD198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E7F80-9BFD-6744-BD32-4536BE4B3E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7BF08-8E87-C541-815F-27574B0E3A87}" type="datetimeFigureOut">
              <a:rPr lang="en-US" smtClean="0"/>
              <a:t>3/24/21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9B894-A644-8F4C-A74C-49639D6CE7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2B35F-45B5-9A47-8498-BF02883C6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6C43C-CBFE-5249-B8B0-904D99E43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5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byBYAV3Wfg" TargetMode="External"/><Relationship Id="rId2" Type="http://schemas.openxmlformats.org/officeDocument/2006/relationships/hyperlink" Target="https://www.youtube.com/watch?v=0emw7IkFdK8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81234020" TargetMode="External"/><Relationship Id="rId2" Type="http://schemas.openxmlformats.org/officeDocument/2006/relationships/hyperlink" Target="https://vimeo.com/7891569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3A31D32-8FDC-4460-8FFC-3D1953DFF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652798B-A0B0-48E2-8E17-A4DB6F9CE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677343-B44A-A24E-A46A-943E54D177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6" t="9091" r="21052"/>
          <a:stretch/>
        </p:blipFill>
        <p:spPr>
          <a:xfrm>
            <a:off x="1032929" y="891540"/>
            <a:ext cx="6409901" cy="507111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F7E1D97-432A-47D5-AE33-17BB811B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11" y="891540"/>
            <a:ext cx="6097589" cy="50711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5DB590-B55E-D841-BDDC-3678668595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9944" y="3058289"/>
            <a:ext cx="5160997" cy="1744743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009193"/>
                </a:solidFill>
                <a:latin typeface="+mn-lt"/>
                <a:cs typeface="Microsoft Sans Serif" panose="020B0604020202020204" pitchFamily="34" charset="0"/>
              </a:rPr>
              <a:t>Aquaculture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Microsoft Sans Serif" panose="020B0604020202020204" pitchFamily="34" charset="0"/>
              </a:rPr>
              <a:t>Case Study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9C1C4-115B-034B-BF22-4BC189392C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9944" y="4965614"/>
            <a:ext cx="5160998" cy="834454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chemeClr val="tx1">
                    <a:alpha val="60000"/>
                  </a:schemeClr>
                </a:solidFill>
              </a:rPr>
              <a:t>POPULATION GROWTH &amp; FOOD SECURITY</a:t>
            </a:r>
          </a:p>
        </p:txBody>
      </p:sp>
      <p:pic>
        <p:nvPicPr>
          <p:cNvPr id="20" name="Graphic 20">
            <a:extLst>
              <a:ext uri="{FF2B5EF4-FFF2-40B4-BE49-F238E27FC236}">
                <a16:creationId xmlns:a16="http://schemas.microsoft.com/office/drawing/2014/main" id="{D5DF56FE-21BB-9C48-913C-132611A175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01654" y="338722"/>
            <a:ext cx="1673928" cy="80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27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98E56-AE3B-024A-B3B6-C60B63A09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4249006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4100" b="1" i="1" dirty="0"/>
              <a:t>Aquaculture Needs Geographers  </a:t>
            </a:r>
            <a:endParaRPr lang="en-US" sz="4100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5C52456-D2BA-4B21-BA7F-FEF73DBCB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4" y="2871982"/>
            <a:ext cx="4245428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1800" b="1" i="1" dirty="0"/>
              <a:t>Help drive innovation and work on the front line to combat climate change and food insecurity.  </a:t>
            </a:r>
          </a:p>
          <a:p>
            <a:pPr marL="0" indent="0">
              <a:buNone/>
            </a:pPr>
            <a:endParaRPr lang="en-GB" sz="1800" b="1" i="1" dirty="0"/>
          </a:p>
          <a:p>
            <a:pPr marL="0" indent="0">
              <a:buNone/>
            </a:pPr>
            <a:r>
              <a:rPr lang="en-US" sz="1800" b="1" dirty="0"/>
              <a:t>Aquaculture</a:t>
            </a:r>
            <a:r>
              <a:rPr lang="en-US" sz="1800" dirty="0"/>
              <a:t> offers many career opportunities for </a:t>
            </a:r>
            <a:r>
              <a:rPr lang="en-US" sz="1800" b="1" dirty="0"/>
              <a:t>geographers</a:t>
            </a:r>
            <a:r>
              <a:rPr lang="en-US" sz="1800" dirty="0"/>
              <a:t>. </a:t>
            </a:r>
            <a:endParaRPr lang="en-GB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5" name="Content Placeholder 4" descr="A picture containing outdoor, person, person, sitting&#10;&#10;Description automatically generated">
            <a:extLst>
              <a:ext uri="{FF2B5EF4-FFF2-40B4-BE49-F238E27FC236}">
                <a16:creationId xmlns:a16="http://schemas.microsoft.com/office/drawing/2014/main" id="{EFD6674C-80CC-4E43-9C62-03A91EE53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51" b="14951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pic>
        <p:nvPicPr>
          <p:cNvPr id="7" name="Picture 6" descr="A hand holding up a mountain in the background&#10;&#10;Description automatically generated">
            <a:extLst>
              <a:ext uri="{FF2B5EF4-FFF2-40B4-BE49-F238E27FC236}">
                <a16:creationId xmlns:a16="http://schemas.microsoft.com/office/drawing/2014/main" id="{82BD27A8-6AEE-FE4A-A47A-2F0BF19A79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6" r="7788" b="-1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2EAD4C5-8A0F-2646-991E-C936C2691D3E}"/>
              </a:ext>
            </a:extLst>
          </p:cNvPr>
          <p:cNvSpPr/>
          <p:nvPr/>
        </p:nvSpPr>
        <p:spPr>
          <a:xfrm>
            <a:off x="1164329" y="6330354"/>
            <a:ext cx="8577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Contact SAIC for more information on career opportunities.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92C50F-5E70-C641-BC3B-191D10D837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8268" y="6194214"/>
            <a:ext cx="821319" cy="39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25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3239AA2-B589-D94B-952F-63742944F398}"/>
              </a:ext>
            </a:extLst>
          </p:cNvPr>
          <p:cNvSpPr/>
          <p:nvPr/>
        </p:nvSpPr>
        <p:spPr>
          <a:xfrm>
            <a:off x="244952" y="1819863"/>
            <a:ext cx="8439254" cy="708355"/>
          </a:xfrm>
          <a:prstGeom prst="rect">
            <a:avLst/>
          </a:prstGeom>
          <a:solidFill>
            <a:srgbClr val="009193"/>
          </a:solidFill>
          <a:ln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A7516-BC08-9842-BE77-43F8A3FF9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Growing Population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360E874-B4E0-6945-9D62-9DB6245B01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513" t="-142" r="5845" b="12140"/>
          <a:stretch/>
        </p:blipFill>
        <p:spPr>
          <a:xfrm>
            <a:off x="8843864" y="61686"/>
            <a:ext cx="3348136" cy="68580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5CFD737-BA27-F14D-A4FA-3B302881A5D4}"/>
              </a:ext>
            </a:extLst>
          </p:cNvPr>
          <p:cNvSpPr/>
          <p:nvPr/>
        </p:nvSpPr>
        <p:spPr>
          <a:xfrm>
            <a:off x="660405" y="1850874"/>
            <a:ext cx="7542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870" algn="ctr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000" dirty="0">
                <a:solidFill>
                  <a:schemeClr val="bg1"/>
                </a:solidFill>
              </a:rPr>
              <a:t>Food security is when people have access to safe and nutritious foods, at all times, in order to maintain an active and healthy lifestyle. 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FD32847-6842-E649-B254-5D500B3FBA02}"/>
              </a:ext>
            </a:extLst>
          </p:cNvPr>
          <p:cNvSpPr txBox="1">
            <a:spLocks/>
          </p:cNvSpPr>
          <p:nvPr/>
        </p:nvSpPr>
        <p:spPr>
          <a:xfrm>
            <a:off x="178835" y="1131616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Food Security?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569727-37B2-5F47-8BC1-27B0E777F4AE}"/>
              </a:ext>
            </a:extLst>
          </p:cNvPr>
          <p:cNvSpPr/>
          <p:nvPr/>
        </p:nvSpPr>
        <p:spPr>
          <a:xfrm>
            <a:off x="178835" y="2779989"/>
            <a:ext cx="8505371" cy="464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The reverse of this creates a problem known as </a:t>
            </a:r>
            <a:r>
              <a:rPr lang="en-US" sz="2000" b="1" dirty="0">
                <a:solidFill>
                  <a:srgbClr val="009193"/>
                </a:solidFill>
              </a:rPr>
              <a:t>food insecurity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At our current rate of wasteful consumption, it has been estimated that we need a </a:t>
            </a:r>
            <a:r>
              <a:rPr lang="en-GB" sz="2000" b="1" dirty="0">
                <a:solidFill>
                  <a:srgbClr val="009193"/>
                </a:solidFill>
              </a:rPr>
              <a:t>70%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increase in global food production by</a:t>
            </a:r>
            <a:r>
              <a:rPr lang="en-GB" sz="2000" b="1" dirty="0">
                <a:solidFill>
                  <a:srgbClr val="009193"/>
                </a:solidFill>
              </a:rPr>
              <a:t> 2050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to deal with the rise in global population </a:t>
            </a:r>
            <a:r>
              <a:rPr lang="en-GB" sz="1600" i="1" dirty="0">
                <a:solidFill>
                  <a:schemeClr val="tx2">
                    <a:lumMod val="75000"/>
                  </a:schemeClr>
                </a:solidFill>
              </a:rPr>
              <a:t>(FAO)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A large proportion of the population depends on agriculture for food and survival; </a:t>
            </a:r>
            <a:r>
              <a:rPr lang="en-GB" sz="2000" b="1" dirty="0">
                <a:solidFill>
                  <a:srgbClr val="009193"/>
                </a:solidFill>
              </a:rPr>
              <a:t>however</a:t>
            </a:r>
            <a:r>
              <a:rPr lang="en-GB" sz="2000">
                <a:solidFill>
                  <a:schemeClr val="bg2">
                    <a:lumMod val="25000"/>
                  </a:schemeClr>
                </a:solidFill>
              </a:rPr>
              <a:t>, agriculture’s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future faces major threats due to climate change, with many regions expected to lose a large percentage of their arable land by 2050.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GB" sz="1200" dirty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b="1" dirty="0">
                <a:solidFill>
                  <a:srgbClr val="009193"/>
                </a:solidFill>
              </a:rPr>
              <a:t>Sustainable food production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is the only way forward in order to deal with this rise in population and to ensure food security across the globe.</a:t>
            </a:r>
            <a:endParaRPr lang="en-GB" sz="2000" dirty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GB" sz="20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88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9D1DE00-C713-D843-9927-A3E6E49F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Sustainable Ways Forward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9B2518-B562-B349-9E36-E1885135D860}"/>
              </a:ext>
            </a:extLst>
          </p:cNvPr>
          <p:cNvSpPr txBox="1">
            <a:spLocks/>
          </p:cNvSpPr>
          <p:nvPr/>
        </p:nvSpPr>
        <p:spPr>
          <a:xfrm>
            <a:off x="178835" y="1131616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Lessening The Demand On Agriculture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C351C4-3469-3646-AFDD-8B47BD8DAE8E}"/>
              </a:ext>
            </a:extLst>
          </p:cNvPr>
          <p:cNvSpPr/>
          <p:nvPr/>
        </p:nvSpPr>
        <p:spPr>
          <a:xfrm>
            <a:off x="170547" y="1791493"/>
            <a:ext cx="8505371" cy="124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To lessen the reliance on agriculture currently and in the future new sustainable ways forward must be considered.  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b="1" dirty="0">
                <a:solidFill>
                  <a:srgbClr val="009193"/>
                </a:solidFill>
              </a:rPr>
              <a:t>Aquaculture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is a sustainable way forward to help tackle food security.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8D15823-A179-F341-94F0-79AB9F6B2F55}"/>
              </a:ext>
            </a:extLst>
          </p:cNvPr>
          <p:cNvSpPr txBox="1">
            <a:spLocks/>
          </p:cNvSpPr>
          <p:nvPr/>
        </p:nvSpPr>
        <p:spPr>
          <a:xfrm>
            <a:off x="178835" y="3342555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Aquaculture?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3EE0B4-2472-A64B-8488-71BFE022F066}"/>
              </a:ext>
            </a:extLst>
          </p:cNvPr>
          <p:cNvSpPr/>
          <p:nvPr/>
        </p:nvSpPr>
        <p:spPr>
          <a:xfrm>
            <a:off x="251178" y="4013876"/>
            <a:ext cx="8439254" cy="708355"/>
          </a:xfrm>
          <a:prstGeom prst="rect">
            <a:avLst/>
          </a:prstGeom>
          <a:solidFill>
            <a:srgbClr val="009193"/>
          </a:solidFill>
          <a:ln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B2BA11-92BF-D546-AF46-BFFC13C6DBC4}"/>
              </a:ext>
            </a:extLst>
          </p:cNvPr>
          <p:cNvSpPr/>
          <p:nvPr/>
        </p:nvSpPr>
        <p:spPr>
          <a:xfrm>
            <a:off x="90719" y="4075900"/>
            <a:ext cx="8690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" algn="ctr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“Aquaculture is the farming of aquatic organisms in both coastal and inland areas involving interventions in the rearing process to enhance production.” (FAO)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F5ECAD-519E-8D4D-B2AC-7C05CCFEAFF0}"/>
              </a:ext>
            </a:extLst>
          </p:cNvPr>
          <p:cNvSpPr/>
          <p:nvPr/>
        </p:nvSpPr>
        <p:spPr>
          <a:xfrm>
            <a:off x="377370" y="4931292"/>
            <a:ext cx="829854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It is the </a:t>
            </a:r>
            <a:r>
              <a:rPr lang="en-US" sz="2000" b="1" dirty="0">
                <a:solidFill>
                  <a:srgbClr val="009193"/>
                </a:solidFill>
              </a:rPr>
              <a:t>fastest growing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food-producing sector globally and now accounts for </a:t>
            </a:r>
            <a:r>
              <a:rPr lang="en-US" sz="2000" b="1" dirty="0">
                <a:solidFill>
                  <a:srgbClr val="009193"/>
                </a:solidFill>
              </a:rPr>
              <a:t>50%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of the world’s seafood 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</a:rPr>
              <a:t>(FAO)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Not only does it help food security, but it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aims to ensure </a:t>
            </a:r>
            <a:r>
              <a:rPr lang="en-GB" sz="2000" b="1" dirty="0">
                <a:solidFill>
                  <a:srgbClr val="009193"/>
                </a:solidFill>
              </a:rPr>
              <a:t>species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are </a:t>
            </a:r>
            <a:r>
              <a:rPr lang="en-GB" sz="2000" b="1" dirty="0">
                <a:solidFill>
                  <a:srgbClr val="009193"/>
                </a:solidFill>
              </a:rPr>
              <a:t>not depleted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due to overfishing while the demand for food is increasing.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3" name="Picture 22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17775E3B-1BA3-6E47-A276-893D4D1B04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85" r="32857"/>
          <a:stretch/>
        </p:blipFill>
        <p:spPr>
          <a:xfrm>
            <a:off x="8869267" y="12700"/>
            <a:ext cx="3355624" cy="691239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78916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5BA9F6-3FA4-814E-9A75-32CEBDE24E17}"/>
              </a:ext>
            </a:extLst>
          </p:cNvPr>
          <p:cNvSpPr/>
          <p:nvPr/>
        </p:nvSpPr>
        <p:spPr>
          <a:xfrm>
            <a:off x="3321367" y="3244334"/>
            <a:ext cx="55492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The Food Security Challenge</a:t>
            </a:r>
            <a:endParaRPr lang="en-GB" dirty="0">
              <a:solidFill>
                <a:schemeClr val="bg2">
                  <a:lumMod val="25000"/>
                </a:schemeClr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GB" dirty="0">
                <a:solidFill>
                  <a:srgbClr val="00919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https://www.youtube.com/watch?v=0emw7IkFdK8</a:t>
            </a:r>
            <a:endParaRPr lang="en-GB" dirty="0">
              <a:solidFill>
                <a:srgbClr val="009193"/>
              </a:solidFill>
            </a:endParaRPr>
          </a:p>
          <a:p>
            <a:pPr algn="ctr"/>
            <a:endParaRPr lang="en-GB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FAO State of World Fisheries and Aquaculture 2020: Sustainability in Action</a:t>
            </a:r>
          </a:p>
          <a:p>
            <a:pPr algn="ctr"/>
            <a:r>
              <a:rPr lang="en-GB" dirty="0">
                <a:solidFill>
                  <a:srgbClr val="00919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https://www.youtube.com/watch?v=nbyBYAV3Wfg</a:t>
            </a:r>
            <a:endParaRPr lang="en-US" dirty="0">
              <a:solidFill>
                <a:srgbClr val="009193"/>
              </a:solidFill>
            </a:endParaRPr>
          </a:p>
        </p:txBody>
      </p:sp>
      <p:pic>
        <p:nvPicPr>
          <p:cNvPr id="4" name="Graphic 3" descr="Presentation with media">
            <a:extLst>
              <a:ext uri="{FF2B5EF4-FFF2-40B4-BE49-F238E27FC236}">
                <a16:creationId xmlns:a16="http://schemas.microsoft.com/office/drawing/2014/main" id="{2218D920-8DA7-E941-AD4F-A463A8543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232993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49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9D1DE00-C713-D843-9927-A3E6E49F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Aquaculture in Scotland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9B2518-B562-B349-9E36-E1885135D860}"/>
              </a:ext>
            </a:extLst>
          </p:cNvPr>
          <p:cNvSpPr txBox="1">
            <a:spLocks/>
          </p:cNvSpPr>
          <p:nvPr/>
        </p:nvSpPr>
        <p:spPr>
          <a:xfrm>
            <a:off x="178835" y="1131616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Food Insecurity Affect Us?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C351C4-3469-3646-AFDD-8B47BD8DAE8E}"/>
              </a:ext>
            </a:extLst>
          </p:cNvPr>
          <p:cNvSpPr/>
          <p:nvPr/>
        </p:nvSpPr>
        <p:spPr>
          <a:xfrm>
            <a:off x="170547" y="1791493"/>
            <a:ext cx="8505371" cy="152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Already in Scotland, </a:t>
            </a:r>
            <a:r>
              <a:rPr lang="en-GB" sz="2000" b="1" dirty="0">
                <a:solidFill>
                  <a:srgbClr val="00919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9%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of adults reported being </a:t>
            </a:r>
            <a:r>
              <a:rPr lang="en-GB" sz="2000" b="1" dirty="0">
                <a:solidFill>
                  <a:srgbClr val="00919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food insecure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2018      </a:t>
            </a:r>
            <a:r>
              <a:rPr lang="en-GB" sz="1600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(Gov Scot)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GB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This number is likely to increase when food resources become </a:t>
            </a:r>
            <a:r>
              <a:rPr lang="en-GB" sz="2000" b="1" dirty="0">
                <a:solidFill>
                  <a:srgbClr val="00919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limited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 price of food increases correspondingly (</a:t>
            </a:r>
            <a:r>
              <a:rPr lang="en-GB" sz="2000" b="1" dirty="0">
                <a:solidFill>
                  <a:srgbClr val="00919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food price shocks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DF381B-E661-C841-B98D-553C217849C0}"/>
              </a:ext>
            </a:extLst>
          </p:cNvPr>
          <p:cNvSpPr/>
          <p:nvPr/>
        </p:nvSpPr>
        <p:spPr>
          <a:xfrm>
            <a:off x="178835" y="4036577"/>
            <a:ext cx="8665028" cy="302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Most countries are not 100% self-sufficient and rely on </a:t>
            </a:r>
            <a:r>
              <a:rPr lang="en-GB" sz="2000" b="1" dirty="0">
                <a:solidFill>
                  <a:srgbClr val="00919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international trade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 imported food products. 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GB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Aquaculture is Scotland’s </a:t>
            </a:r>
            <a:r>
              <a:rPr lang="en-US" sz="2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1" baseline="30000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largest food &amp; drink export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becoming increasingly important, ensuring food security for many regions 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(Scotland Food &amp; Drink Ltd)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GB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Fish provides people with macro and micronutrients and have been directly linked to </a:t>
            </a:r>
            <a:r>
              <a:rPr lang="en-US" sz="2000" b="1" dirty="0">
                <a:solidFill>
                  <a:srgbClr val="009193"/>
                </a:solidFill>
              </a:rPr>
              <a:t>increase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food security and </a:t>
            </a:r>
            <a:r>
              <a:rPr lang="en-US" sz="2000" b="1" dirty="0">
                <a:solidFill>
                  <a:srgbClr val="009193"/>
                </a:solidFill>
              </a:rPr>
              <a:t>decrease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poverty trends. 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8D15823-A179-F341-94F0-79AB9F6B2F55}"/>
              </a:ext>
            </a:extLst>
          </p:cNvPr>
          <p:cNvSpPr txBox="1">
            <a:spLocks/>
          </p:cNvSpPr>
          <p:nvPr/>
        </p:nvSpPr>
        <p:spPr>
          <a:xfrm>
            <a:off x="178835" y="3376700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 in Scotland</a:t>
            </a:r>
          </a:p>
        </p:txBody>
      </p:sp>
      <p:pic>
        <p:nvPicPr>
          <p:cNvPr id="3" name="Picture 2" descr="A rocky island in the middle of a body of water&#10;&#10;Description automatically generated">
            <a:extLst>
              <a:ext uri="{FF2B5EF4-FFF2-40B4-BE49-F238E27FC236}">
                <a16:creationId xmlns:a16="http://schemas.microsoft.com/office/drawing/2014/main" id="{B63A7C9E-D536-A149-A6D8-0C932A294E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179" r="5273"/>
          <a:stretch/>
        </p:blipFill>
        <p:spPr>
          <a:xfrm>
            <a:off x="8843863" y="0"/>
            <a:ext cx="3348137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5752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9D1DE00-C713-D843-9927-A3E6E49F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Aquaculture in Developing Regions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9B2518-B562-B349-9E36-E1885135D860}"/>
              </a:ext>
            </a:extLst>
          </p:cNvPr>
          <p:cNvSpPr txBox="1">
            <a:spLocks/>
          </p:cNvSpPr>
          <p:nvPr/>
        </p:nvSpPr>
        <p:spPr>
          <a:xfrm>
            <a:off x="178835" y="1131616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Importance of Aquaculture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0BF0D9-D86D-A34F-9CB0-743D16F02B73}"/>
              </a:ext>
            </a:extLst>
          </p:cNvPr>
          <p:cNvSpPr/>
          <p:nvPr/>
        </p:nvSpPr>
        <p:spPr>
          <a:xfrm>
            <a:off x="0" y="1726702"/>
            <a:ext cx="8755748" cy="5327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It is important that we show the benefits of aquaculture to developing regions and teach them </a:t>
            </a:r>
            <a:r>
              <a:rPr lang="en-US" sz="2000" b="1" dirty="0">
                <a:solidFill>
                  <a:srgbClr val="009193"/>
                </a:solidFill>
              </a:rPr>
              <a:t>our successes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in aquaculture so far.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People in developing countries are </a:t>
            </a:r>
            <a:r>
              <a:rPr lang="en-US" sz="2000" b="1" dirty="0">
                <a:solidFill>
                  <a:srgbClr val="009193"/>
                </a:solidFill>
              </a:rPr>
              <a:t>very dependent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on fish. They deliver the largest volume of catch and production worldwide, employing </a:t>
            </a:r>
            <a:r>
              <a:rPr lang="en-US" sz="2000" b="1" dirty="0">
                <a:solidFill>
                  <a:srgbClr val="009193"/>
                </a:solidFill>
              </a:rPr>
              <a:t>97%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of the world's fishing workforce 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</a:rPr>
              <a:t>(WWF)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However, </a:t>
            </a:r>
            <a:r>
              <a:rPr lang="en-US" sz="2000" b="1" dirty="0">
                <a:solidFill>
                  <a:srgbClr val="009193"/>
                </a:solidFill>
              </a:rPr>
              <a:t>little is known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about aquaculture practices. 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b="1" dirty="0">
                <a:solidFill>
                  <a:srgbClr val="009193"/>
                </a:solidFill>
              </a:rPr>
              <a:t>Food insecurity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is a very serious problem in developing regions – especially with the influence of </a:t>
            </a:r>
            <a:r>
              <a:rPr lang="en-US" sz="2000" b="1" dirty="0">
                <a:solidFill>
                  <a:srgbClr val="009193"/>
                </a:solidFill>
              </a:rPr>
              <a:t>climate change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 Crop harvests are failing, and oceans have been overfished. They need </a:t>
            </a:r>
            <a:r>
              <a:rPr lang="en-US" sz="2000" b="1" dirty="0">
                <a:solidFill>
                  <a:srgbClr val="009193"/>
                </a:solidFill>
              </a:rPr>
              <a:t>new ways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of living and feeding their families.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Developing countries also face many </a:t>
            </a:r>
            <a:r>
              <a:rPr lang="en-US" sz="2000" b="1" dirty="0">
                <a:solidFill>
                  <a:srgbClr val="009193"/>
                </a:solidFill>
              </a:rPr>
              <a:t>natural hazards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such as droughts, requiring them to be more </a:t>
            </a:r>
            <a:r>
              <a:rPr lang="en-US" sz="2000" b="1" dirty="0">
                <a:solidFill>
                  <a:srgbClr val="009193"/>
                </a:solidFill>
              </a:rPr>
              <a:t>resilient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to deal with shocks. They need other alternatives in order to face future climate change and not rely on humanitarian aid. 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GB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3" descr="A group of people standing next to a tree&#10;&#10;Description automatically generated">
            <a:extLst>
              <a:ext uri="{FF2B5EF4-FFF2-40B4-BE49-F238E27FC236}">
                <a16:creationId xmlns:a16="http://schemas.microsoft.com/office/drawing/2014/main" id="{9BEBCA9E-5981-224B-942A-A60E2DB9EC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50" t="754" r="31402" b="-754"/>
          <a:stretch/>
        </p:blipFill>
        <p:spPr>
          <a:xfrm>
            <a:off x="8843864" y="0"/>
            <a:ext cx="3348136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80906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9D1DE00-C713-D843-9927-A3E6E49F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Aquaculture in Developing Regions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9B2518-B562-B349-9E36-E1885135D860}"/>
              </a:ext>
            </a:extLst>
          </p:cNvPr>
          <p:cNvSpPr txBox="1">
            <a:spLocks/>
          </p:cNvSpPr>
          <p:nvPr/>
        </p:nvSpPr>
        <p:spPr>
          <a:xfrm>
            <a:off x="178835" y="1078894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Aiming to Achieve ‘Zero Hunger’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0BF0D9-D86D-A34F-9CB0-743D16F02B73}"/>
              </a:ext>
            </a:extLst>
          </p:cNvPr>
          <p:cNvSpPr/>
          <p:nvPr/>
        </p:nvSpPr>
        <p:spPr>
          <a:xfrm>
            <a:off x="0" y="1429159"/>
            <a:ext cx="8755748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b="1" dirty="0">
                <a:solidFill>
                  <a:srgbClr val="009193"/>
                </a:solidFill>
              </a:rPr>
              <a:t>‘Zero Hunger’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is part of the </a:t>
            </a:r>
            <a:r>
              <a:rPr lang="en-US" sz="2000" i="1" dirty="0">
                <a:solidFill>
                  <a:schemeClr val="bg2">
                    <a:lumMod val="25000"/>
                  </a:schemeClr>
                </a:solidFill>
              </a:rPr>
              <a:t>United Nations: Global Sustainable Development Goals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and the biggest challenge will be achieving this in </a:t>
            </a:r>
            <a:r>
              <a:rPr lang="en-US" sz="2000" b="1" dirty="0">
                <a:solidFill>
                  <a:srgbClr val="009193"/>
                </a:solidFill>
              </a:rPr>
              <a:t>developing regions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where there is vast amount of </a:t>
            </a:r>
            <a:r>
              <a:rPr lang="en-US" sz="2000" b="1" dirty="0">
                <a:solidFill>
                  <a:srgbClr val="009193"/>
                </a:solidFill>
              </a:rPr>
              <a:t>malnourishment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and </a:t>
            </a:r>
            <a:r>
              <a:rPr lang="en-US" sz="2000" b="1" dirty="0">
                <a:solidFill>
                  <a:srgbClr val="009193"/>
                </a:solidFill>
              </a:rPr>
              <a:t>poverty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Aquaculture provides people with jobs, money and nourishment to </a:t>
            </a:r>
            <a:r>
              <a:rPr lang="en-US" sz="2000" b="1" dirty="0">
                <a:solidFill>
                  <a:srgbClr val="009193"/>
                </a:solidFill>
              </a:rPr>
              <a:t>decrease poverty trends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Fish are a healthy source of protein and nutrition. 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Many rural communities in developing regions, such as Zambia, have a </a:t>
            </a:r>
            <a:r>
              <a:rPr lang="en-GB" sz="2000" b="1" dirty="0">
                <a:solidFill>
                  <a:srgbClr val="009193"/>
                </a:solidFill>
              </a:rPr>
              <a:t>starch-based diets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, being a major problem </a:t>
            </a:r>
            <a:r>
              <a:rPr lang="en-GB" sz="1600" i="1" dirty="0">
                <a:solidFill>
                  <a:schemeClr val="tx2">
                    <a:lumMod val="75000"/>
                  </a:schemeClr>
                </a:solidFill>
              </a:rPr>
              <a:t>(Humanity Africa Humanity Africa)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b="1" dirty="0">
                <a:solidFill>
                  <a:srgbClr val="009193"/>
                </a:solidFill>
              </a:rPr>
              <a:t>Monocropping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has resulted in many people consume maize without many other sources of nutrition in their diet. Fish provides </a:t>
            </a:r>
            <a:r>
              <a:rPr lang="en-GB" sz="2000" b="1" dirty="0">
                <a:solidFill>
                  <a:srgbClr val="009193"/>
                </a:solidFill>
              </a:rPr>
              <a:t>amino acids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that improves the protein found in vegetables, and fatty acids, which are </a:t>
            </a:r>
            <a:r>
              <a:rPr lang="en-GB" sz="2000" b="1" dirty="0">
                <a:solidFill>
                  <a:srgbClr val="009193"/>
                </a:solidFill>
              </a:rPr>
              <a:t>essential for brain and body development </a:t>
            </a:r>
            <a:r>
              <a:rPr lang="en-GB" sz="1600" i="1" dirty="0">
                <a:solidFill>
                  <a:schemeClr val="tx2">
                    <a:lumMod val="75000"/>
                  </a:schemeClr>
                </a:solidFill>
              </a:rPr>
              <a:t>(Humanity Africa Humanity Africa)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 marL="10287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Therefore, aquaculture has been acknowledged as being </a:t>
            </a:r>
            <a:r>
              <a:rPr lang="en-GB" sz="2000" b="1" dirty="0">
                <a:solidFill>
                  <a:srgbClr val="009193"/>
                </a:solidFill>
              </a:rPr>
              <a:t>extremely beneficial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for babies, children, pregnant women and people with illnesses, such as HIV.</a:t>
            </a:r>
          </a:p>
        </p:txBody>
      </p:sp>
      <p:pic>
        <p:nvPicPr>
          <p:cNvPr id="3" name="Picture 2" descr="A group of people on a boat in the water&#10;&#10;Description automatically generated">
            <a:extLst>
              <a:ext uri="{FF2B5EF4-FFF2-40B4-BE49-F238E27FC236}">
                <a16:creationId xmlns:a16="http://schemas.microsoft.com/office/drawing/2014/main" id="{98BB75B1-B016-6F43-B47E-0648E994F8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53" t="56" r="29799" b="-56"/>
          <a:stretch/>
        </p:blipFill>
        <p:spPr>
          <a:xfrm>
            <a:off x="8843864" y="-3867"/>
            <a:ext cx="3348136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64700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CF2E6B-364A-8747-9204-E7C5A82F3701}"/>
              </a:ext>
            </a:extLst>
          </p:cNvPr>
          <p:cNvSpPr/>
          <p:nvPr/>
        </p:nvSpPr>
        <p:spPr>
          <a:xfrm>
            <a:off x="3321367" y="3244334"/>
            <a:ext cx="55492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OB Aquaculture Overview</a:t>
            </a:r>
          </a:p>
          <a:p>
            <a:pPr algn="ctr"/>
            <a:r>
              <a:rPr lang="en-GB" dirty="0">
                <a:solidFill>
                  <a:srgbClr val="00919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https://vimeo.com/78915691</a:t>
            </a:r>
            <a:endParaRPr lang="en-GB" dirty="0">
              <a:solidFill>
                <a:srgbClr val="009193"/>
              </a:solidFill>
            </a:endParaRPr>
          </a:p>
          <a:p>
            <a:pPr algn="ctr"/>
            <a:endParaRPr lang="en-GB" dirty="0">
              <a:solidFill>
                <a:srgbClr val="009193"/>
              </a:solidFill>
            </a:endParaRPr>
          </a:p>
          <a:p>
            <a:pPr algn="ctr"/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A Sustainable Aquaculture Success Story</a:t>
            </a:r>
          </a:p>
          <a:p>
            <a:pPr algn="ctr"/>
            <a:r>
              <a:rPr lang="en-GB" dirty="0">
                <a:solidFill>
                  <a:srgbClr val="00919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https://vimeo.com/81234020</a:t>
            </a:r>
            <a:endParaRPr lang="en-GB" b="1" dirty="0">
              <a:solidFill>
                <a:srgbClr val="009193"/>
              </a:solidFill>
            </a:endParaRPr>
          </a:p>
        </p:txBody>
      </p:sp>
      <p:pic>
        <p:nvPicPr>
          <p:cNvPr id="5" name="Graphic 4" descr="Presentation with media">
            <a:extLst>
              <a:ext uri="{FF2B5EF4-FFF2-40B4-BE49-F238E27FC236}">
                <a16:creationId xmlns:a16="http://schemas.microsoft.com/office/drawing/2014/main" id="{AD3D28B1-DFDE-794F-85C0-58EC34553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232993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86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9D1DE00-C713-D843-9927-A3E6E49F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9" y="-3867"/>
            <a:ext cx="8665029" cy="1190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Challenges facing Aquaculture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9B2518-B562-B349-9E36-E1885135D860}"/>
              </a:ext>
            </a:extLst>
          </p:cNvPr>
          <p:cNvSpPr txBox="1">
            <a:spLocks/>
          </p:cNvSpPr>
          <p:nvPr/>
        </p:nvSpPr>
        <p:spPr>
          <a:xfrm>
            <a:off x="178835" y="1131616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Ensuring Sustainability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C351C4-3469-3646-AFDD-8B47BD8DAE8E}"/>
              </a:ext>
            </a:extLst>
          </p:cNvPr>
          <p:cNvSpPr/>
          <p:nvPr/>
        </p:nvSpPr>
        <p:spPr>
          <a:xfrm>
            <a:off x="170547" y="1791493"/>
            <a:ext cx="8505371" cy="179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 the population rises, ensuring sustainability needs to be the </a:t>
            </a:r>
            <a:r>
              <a:rPr lang="en-GB" sz="2000" b="1" dirty="0">
                <a:solidFill>
                  <a:srgbClr val="00919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key focus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around global food production.  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endParaRPr lang="en-GB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 has been recognised that </a:t>
            </a:r>
            <a:r>
              <a:rPr lang="en-GB" sz="2000" b="1" dirty="0">
                <a:solidFill>
                  <a:srgbClr val="00919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aquaculture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will play a very important role in ensuring food security but current and future challenges must be tackled to maintain </a:t>
            </a:r>
            <a:r>
              <a:rPr lang="en-GB" sz="2000" b="1" dirty="0">
                <a:solidFill>
                  <a:srgbClr val="00919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sustainability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DF381B-E661-C841-B98D-553C217849C0}"/>
              </a:ext>
            </a:extLst>
          </p:cNvPr>
          <p:cNvSpPr/>
          <p:nvPr/>
        </p:nvSpPr>
        <p:spPr>
          <a:xfrm>
            <a:off x="170547" y="4288427"/>
            <a:ext cx="4285339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Sustainable feeding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 on wild-stock fish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Waste &amp; Pollution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Logistics (Supply-chain)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Escapees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Pathogenic diseases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8D15823-A179-F341-94F0-79AB9F6B2F55}"/>
              </a:ext>
            </a:extLst>
          </p:cNvPr>
          <p:cNvSpPr txBox="1">
            <a:spLocks/>
          </p:cNvSpPr>
          <p:nvPr/>
        </p:nvSpPr>
        <p:spPr>
          <a:xfrm>
            <a:off x="178835" y="3653699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Challenges	Future Challenges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FE4830-C088-C342-9A1B-2F1B8BE4993C}"/>
              </a:ext>
            </a:extLst>
          </p:cNvPr>
          <p:cNvSpPr/>
          <p:nvPr/>
        </p:nvSpPr>
        <p:spPr>
          <a:xfrm>
            <a:off x="3863915" y="4248785"/>
            <a:ext cx="4285339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in ocean temperatures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 Acidification 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in coastal storms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in pathogens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Logistics (Supply-chain)</a:t>
            </a:r>
          </a:p>
          <a:p>
            <a:pPr marL="445770" indent="-3429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areas of suitable sites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D8147B-C724-294E-B2CF-6F262398E825}"/>
              </a:ext>
            </a:extLst>
          </p:cNvPr>
          <p:cNvSpPr txBox="1">
            <a:spLocks/>
          </p:cNvSpPr>
          <p:nvPr/>
        </p:nvSpPr>
        <p:spPr>
          <a:xfrm>
            <a:off x="6142390" y="6333085"/>
            <a:ext cx="8665029" cy="595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1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Geographers can help!!!</a:t>
            </a:r>
          </a:p>
        </p:txBody>
      </p:sp>
      <p:pic>
        <p:nvPicPr>
          <p:cNvPr id="4" name="Picture 3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DB02BBA4-51B1-7541-A8DF-2E2A37B40E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16" r="28679"/>
          <a:stretch/>
        </p:blipFill>
        <p:spPr>
          <a:xfrm>
            <a:off x="8843864" y="-3867"/>
            <a:ext cx="3436253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37913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924</Words>
  <Application>Microsoft Macintosh PowerPoint</Application>
  <PresentationFormat>Widescreen</PresentationFormat>
  <Paragraphs>95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Aquaculture Case Study</vt:lpstr>
      <vt:lpstr>Our Growing Population</vt:lpstr>
      <vt:lpstr>Sustainable Ways Forward</vt:lpstr>
      <vt:lpstr>PowerPoint Presentation</vt:lpstr>
      <vt:lpstr>Aquaculture in Scotland</vt:lpstr>
      <vt:lpstr>Aquaculture in Developing Regions</vt:lpstr>
      <vt:lpstr>Aquaculture in Developing Regions</vt:lpstr>
      <vt:lpstr>PowerPoint Presentation</vt:lpstr>
      <vt:lpstr>Challenges facing Aquaculture</vt:lpstr>
      <vt:lpstr>Aquaculture Needs Geographers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Aquaculture Case Study</dc:title>
  <dc:creator>Lisa McLean</dc:creator>
  <cp:lastModifiedBy>Hazel Peat</cp:lastModifiedBy>
  <cp:revision>10</cp:revision>
  <dcterms:created xsi:type="dcterms:W3CDTF">2020-08-06T16:20:24Z</dcterms:created>
  <dcterms:modified xsi:type="dcterms:W3CDTF">2021-03-24T11:22:06Z</dcterms:modified>
</cp:coreProperties>
</file>